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5143500" type="screen16x9"/>
  <p:notesSz cx="9144000" cy="51435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GFbWma3EblByUiwih2qx/uBU0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1F9012-0502-4DB3-9955-517B9B850877}">
  <a:tblStyle styleId="{921F9012-0502-4DB3-9955-517B9B85087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9"/>
  </p:normalViewPr>
  <p:slideViewPr>
    <p:cSldViewPr snapToGrid="0">
      <p:cViewPr varScale="1">
        <p:scale>
          <a:sx n="127" d="100"/>
          <a:sy n="127" d="100"/>
        </p:scale>
        <p:origin x="664" y="1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2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3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3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3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3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4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4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4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4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4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4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4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p4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p4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5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5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5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5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5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5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5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5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5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5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5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6" name="Google Shape;656;p6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6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8: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3"/>
        <p:cNvGrpSpPr/>
        <p:nvPr/>
      </p:nvGrpSpPr>
      <p:grpSpPr>
        <a:xfrm>
          <a:off x="0" y="0"/>
          <a:ext cx="0" cy="0"/>
          <a:chOff x="0" y="0"/>
          <a:chExt cx="0" cy="0"/>
        </a:xfrm>
      </p:grpSpPr>
      <p:sp>
        <p:nvSpPr>
          <p:cNvPr id="14" name="Google Shape;14;p6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64"/>
          <p:cNvSpPr txBox="1">
            <a:spLocks noGrp="1"/>
          </p:cNvSpPr>
          <p:nvPr>
            <p:ph type="title"/>
          </p:nvPr>
        </p:nvSpPr>
        <p:spPr>
          <a:xfrm>
            <a:off x="688324" y="175259"/>
            <a:ext cx="7767350" cy="8178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4"/>
          <p:cNvSpPr txBox="1">
            <a:spLocks noGrp="1"/>
          </p:cNvSpPr>
          <p:nvPr>
            <p:ph type="body" idx="1"/>
          </p:nvPr>
        </p:nvSpPr>
        <p:spPr>
          <a:xfrm>
            <a:off x="463467" y="2491816"/>
            <a:ext cx="8217065" cy="20955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0" i="0">
                <a:solidFill>
                  <a:schemeClr val="dk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6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65"/>
          <p:cNvSpPr txBox="1">
            <a:spLocks noGrp="1"/>
          </p:cNvSpPr>
          <p:nvPr>
            <p:ph type="ctrTitle"/>
          </p:nvPr>
        </p:nvSpPr>
        <p:spPr>
          <a:xfrm>
            <a:off x="829105" y="255523"/>
            <a:ext cx="7485788" cy="574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5"/>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9"/>
        <p:cNvGrpSpPr/>
        <p:nvPr/>
      </p:nvGrpSpPr>
      <p:grpSpPr>
        <a:xfrm>
          <a:off x="0" y="0"/>
          <a:ext cx="0" cy="0"/>
          <a:chOff x="0" y="0"/>
          <a:chExt cx="0" cy="0"/>
        </a:xfrm>
      </p:grpSpPr>
      <p:pic>
        <p:nvPicPr>
          <p:cNvPr id="30" name="Google Shape;30;p66"/>
          <p:cNvPicPr preferRelativeResize="0"/>
          <p:nvPr/>
        </p:nvPicPr>
        <p:blipFill rotWithShape="1">
          <a:blip r:embed="rId2">
            <a:alphaModFix/>
          </a:blip>
          <a:srcRect/>
          <a:stretch/>
        </p:blipFill>
        <p:spPr>
          <a:xfrm>
            <a:off x="7141464" y="4593335"/>
            <a:ext cx="1621535" cy="341375"/>
          </a:xfrm>
          <a:prstGeom prst="rect">
            <a:avLst/>
          </a:prstGeom>
          <a:noFill/>
          <a:ln>
            <a:noFill/>
          </a:ln>
        </p:spPr>
      </p:pic>
      <p:sp>
        <p:nvSpPr>
          <p:cNvPr id="31" name="Google Shape;31;p66"/>
          <p:cNvSpPr txBox="1">
            <a:spLocks noGrp="1"/>
          </p:cNvSpPr>
          <p:nvPr>
            <p:ph type="title"/>
          </p:nvPr>
        </p:nvSpPr>
        <p:spPr>
          <a:xfrm>
            <a:off x="688324" y="175259"/>
            <a:ext cx="7767350" cy="8178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67"/>
          <p:cNvSpPr txBox="1">
            <a:spLocks noGrp="1"/>
          </p:cNvSpPr>
          <p:nvPr>
            <p:ph type="title"/>
          </p:nvPr>
        </p:nvSpPr>
        <p:spPr>
          <a:xfrm>
            <a:off x="688324" y="175259"/>
            <a:ext cx="7767350" cy="8178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7"/>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67"/>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67"/>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7"/>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7"/>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62"/>
          <p:cNvPicPr preferRelativeResize="0"/>
          <p:nvPr/>
        </p:nvPicPr>
        <p:blipFill rotWithShape="1">
          <a:blip r:embed="rId7">
            <a:alphaModFix/>
          </a:blip>
          <a:srcRect/>
          <a:stretch/>
        </p:blipFill>
        <p:spPr>
          <a:xfrm>
            <a:off x="0" y="0"/>
            <a:ext cx="9144000" cy="5141975"/>
          </a:xfrm>
          <a:prstGeom prst="rect">
            <a:avLst/>
          </a:prstGeom>
          <a:noFill/>
          <a:ln>
            <a:noFill/>
          </a:ln>
        </p:spPr>
      </p:pic>
      <p:pic>
        <p:nvPicPr>
          <p:cNvPr id="7" name="Google Shape;7;p62"/>
          <p:cNvPicPr preferRelativeResize="0"/>
          <p:nvPr/>
        </p:nvPicPr>
        <p:blipFill rotWithShape="1">
          <a:blip r:embed="rId8">
            <a:alphaModFix/>
          </a:blip>
          <a:srcRect/>
          <a:stretch/>
        </p:blipFill>
        <p:spPr>
          <a:xfrm>
            <a:off x="7141464" y="4593335"/>
            <a:ext cx="1621535" cy="341375"/>
          </a:xfrm>
          <a:prstGeom prst="rect">
            <a:avLst/>
          </a:prstGeom>
          <a:noFill/>
          <a:ln>
            <a:noFill/>
          </a:ln>
        </p:spPr>
      </p:pic>
      <p:sp>
        <p:nvSpPr>
          <p:cNvPr id="8" name="Google Shape;8;p62"/>
          <p:cNvSpPr txBox="1">
            <a:spLocks noGrp="1"/>
          </p:cNvSpPr>
          <p:nvPr>
            <p:ph type="title"/>
          </p:nvPr>
        </p:nvSpPr>
        <p:spPr>
          <a:xfrm>
            <a:off x="688324" y="175259"/>
            <a:ext cx="7767350" cy="8178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62"/>
          <p:cNvSpPr txBox="1">
            <a:spLocks noGrp="1"/>
          </p:cNvSpPr>
          <p:nvPr>
            <p:ph type="body" idx="1"/>
          </p:nvPr>
        </p:nvSpPr>
        <p:spPr>
          <a:xfrm>
            <a:off x="463467" y="2491816"/>
            <a:ext cx="8217065" cy="20955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0" name="Google Shape;10;p6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6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ncbi.nlm.nih.gov/genome/browse/%23!/overvie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36.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5.png"/><Relationship Id="rId3" Type="http://schemas.openxmlformats.org/officeDocument/2006/relationships/image" Target="../media/image62.png"/><Relationship Id="rId21" Type="http://schemas.openxmlformats.org/officeDocument/2006/relationships/image" Target="../media/image80.png"/><Relationship Id="rId34" Type="http://schemas.openxmlformats.org/officeDocument/2006/relationships/image" Target="../media/image93.jp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4.png"/><Relationship Id="rId33" Type="http://schemas.openxmlformats.org/officeDocument/2006/relationships/image" Target="../media/image92.jpg"/><Relationship Id="rId2" Type="http://schemas.openxmlformats.org/officeDocument/2006/relationships/notesSlide" Target="../notesSlides/notesSlide46.xml"/><Relationship Id="rId16" Type="http://schemas.openxmlformats.org/officeDocument/2006/relationships/image" Target="../media/image75.png"/><Relationship Id="rId20"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3.png"/><Relationship Id="rId32" Type="http://schemas.openxmlformats.org/officeDocument/2006/relationships/image" Target="../media/image91.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2.png"/><Relationship Id="rId28" Type="http://schemas.openxmlformats.org/officeDocument/2006/relationships/image" Target="../media/image87.png"/><Relationship Id="rId36" Type="http://schemas.openxmlformats.org/officeDocument/2006/relationships/image" Target="../media/image95.png"/><Relationship Id="rId10" Type="http://schemas.openxmlformats.org/officeDocument/2006/relationships/image" Target="../media/image69.png"/><Relationship Id="rId19" Type="http://schemas.openxmlformats.org/officeDocument/2006/relationships/image" Target="../media/image78.png"/><Relationship Id="rId31" Type="http://schemas.openxmlformats.org/officeDocument/2006/relationships/image" Target="../media/image90.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png"/><Relationship Id="rId35" Type="http://schemas.openxmlformats.org/officeDocument/2006/relationships/image" Target="../media/image94.png"/><Relationship Id="rId8"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6.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883547" y="2653283"/>
            <a:ext cx="7223100" cy="1944635"/>
          </a:xfrm>
          <a:prstGeom prst="rect">
            <a:avLst/>
          </a:prstGeom>
          <a:noFill/>
          <a:ln>
            <a:noFill/>
          </a:ln>
        </p:spPr>
        <p:txBody>
          <a:bodyPr spcFirstLastPara="1" wrap="square" lIns="0" tIns="12700" rIns="0" bIns="0" anchor="t" anchorCtr="0">
            <a:spAutoFit/>
          </a:bodyPr>
          <a:lstStyle/>
          <a:p>
            <a:pPr marL="25400" marR="0" lvl="0" indent="0" algn="l" rtl="0">
              <a:lnSpc>
                <a:spcPct val="100000"/>
              </a:lnSpc>
              <a:spcBef>
                <a:spcPts val="0"/>
              </a:spcBef>
              <a:spcAft>
                <a:spcPts val="0"/>
              </a:spcAft>
              <a:buNone/>
            </a:pPr>
            <a:r>
              <a:rPr lang="en-US" sz="3200" b="0" i="0" u="none" strike="noStrike" cap="none" dirty="0">
                <a:solidFill>
                  <a:schemeClr val="dk1"/>
                </a:solidFill>
                <a:latin typeface="Arial"/>
                <a:ea typeface="Arial"/>
                <a:cs typeface="Arial"/>
                <a:sym typeface="Arial"/>
              </a:rPr>
              <a:t>Community Profiling and Metagenomics</a:t>
            </a:r>
            <a:endParaRPr sz="3200" b="0" i="0" u="none" strike="noStrike" cap="none" dirty="0">
              <a:solidFill>
                <a:schemeClr val="dk1"/>
              </a:solidFill>
              <a:latin typeface="Arial"/>
              <a:ea typeface="Arial"/>
              <a:cs typeface="Arial"/>
              <a:sym typeface="Arial"/>
            </a:endParaRPr>
          </a:p>
          <a:p>
            <a:pPr marL="2089150" marR="1737360" lvl="0" indent="-81279" algn="l" rtl="0">
              <a:lnSpc>
                <a:spcPct val="120000"/>
              </a:lnSpc>
              <a:spcBef>
                <a:spcPts val="2315"/>
              </a:spcBef>
              <a:spcAft>
                <a:spcPts val="0"/>
              </a:spcAft>
              <a:buNone/>
            </a:pPr>
            <a:r>
              <a:rPr lang="en-US" sz="2300" b="0" i="0" u="none" strike="noStrike" cap="none" dirty="0" err="1">
                <a:solidFill>
                  <a:schemeClr val="dk1"/>
                </a:solidFill>
                <a:latin typeface="Arial"/>
                <a:ea typeface="Arial"/>
                <a:cs typeface="Arial"/>
                <a:sym typeface="Arial"/>
              </a:rPr>
              <a:t>Anitha</a:t>
            </a:r>
            <a:r>
              <a:rPr lang="en-US" sz="2300" b="0" i="0" u="none" strike="noStrike" cap="none" dirty="0">
                <a:solidFill>
                  <a:schemeClr val="dk1"/>
                </a:solidFill>
                <a:latin typeface="Arial"/>
                <a:ea typeface="Arial"/>
                <a:cs typeface="Arial"/>
                <a:sym typeface="Arial"/>
              </a:rPr>
              <a:t> Sundararajan Ph.D. </a:t>
            </a:r>
          </a:p>
          <a:p>
            <a:pPr marL="2089150" marR="1737360" lvl="0" indent="-81279" algn="l" rtl="0">
              <a:lnSpc>
                <a:spcPct val="120000"/>
              </a:lnSpc>
              <a:spcBef>
                <a:spcPts val="2315"/>
              </a:spcBef>
              <a:spcAft>
                <a:spcPts val="0"/>
              </a:spcAft>
              <a:buNone/>
            </a:pPr>
            <a:r>
              <a:rPr lang="en-US" sz="2300" dirty="0">
                <a:solidFill>
                  <a:schemeClr val="dk1"/>
                </a:solidFill>
              </a:rPr>
              <a:t>Johnny </a:t>
            </a:r>
            <a:r>
              <a:rPr lang="en-US" sz="2300" dirty="0" err="1">
                <a:solidFill>
                  <a:schemeClr val="dk1"/>
                </a:solidFill>
              </a:rPr>
              <a:t>Sena</a:t>
            </a:r>
            <a:r>
              <a:rPr lang="en-US" sz="2300" dirty="0">
                <a:solidFill>
                  <a:schemeClr val="dk1"/>
                </a:solidFill>
              </a:rPr>
              <a:t>, Ph.D.</a:t>
            </a:r>
            <a:r>
              <a:rPr lang="en-US" sz="2300" b="0" i="0" u="none" strike="noStrike" cap="none" dirty="0">
                <a:solidFill>
                  <a:schemeClr val="dk1"/>
                </a:solidFill>
                <a:latin typeface="Arial"/>
                <a:ea typeface="Arial"/>
                <a:cs typeface="Arial"/>
                <a:sym typeface="Arial"/>
              </a:rPr>
              <a:t> </a:t>
            </a:r>
            <a:endParaRPr sz="23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701024" y="571500"/>
            <a:ext cx="3327400" cy="42164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None/>
            </a:pPr>
            <a:r>
              <a:rPr lang="en-US"/>
              <a:t>Around the same time,</a:t>
            </a:r>
            <a:endParaRPr/>
          </a:p>
        </p:txBody>
      </p:sp>
      <p:pic>
        <p:nvPicPr>
          <p:cNvPr id="110" name="Google Shape;110;p10"/>
          <p:cNvPicPr preferRelativeResize="0"/>
          <p:nvPr/>
        </p:nvPicPr>
        <p:blipFill rotWithShape="1">
          <a:blip r:embed="rId3">
            <a:alphaModFix/>
          </a:blip>
          <a:srcRect/>
          <a:stretch/>
        </p:blipFill>
        <p:spPr>
          <a:xfrm>
            <a:off x="928371" y="1086002"/>
            <a:ext cx="2194568" cy="3577145"/>
          </a:xfrm>
          <a:prstGeom prst="rect">
            <a:avLst/>
          </a:prstGeom>
          <a:noFill/>
          <a:ln>
            <a:noFill/>
          </a:ln>
        </p:spPr>
      </p:pic>
      <p:sp>
        <p:nvSpPr>
          <p:cNvPr id="111" name="Google Shape;111;p10"/>
          <p:cNvSpPr txBox="1"/>
          <p:nvPr/>
        </p:nvSpPr>
        <p:spPr>
          <a:xfrm>
            <a:off x="1151249" y="1104900"/>
            <a:ext cx="6994525" cy="3835400"/>
          </a:xfrm>
          <a:prstGeom prst="rect">
            <a:avLst/>
          </a:prstGeom>
          <a:noFill/>
          <a:ln>
            <a:noFill/>
          </a:ln>
        </p:spPr>
        <p:txBody>
          <a:bodyPr spcFirstLastPara="1" wrap="square" lIns="0" tIns="12700" rIns="0" bIns="0" anchor="t" anchorCtr="0">
            <a:spAutoFit/>
          </a:bodyPr>
          <a:lstStyle/>
          <a:p>
            <a:pPr marL="2956560" marR="319405"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idea that species could have  evolved from an ancestor</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Clr>
                <a:schemeClr val="dk1"/>
              </a:buClr>
              <a:buSzPts val="2050"/>
              <a:buFont typeface="Arial"/>
              <a:buNone/>
            </a:pPr>
            <a:endParaRPr sz="2050" b="0" i="0" u="none" strike="noStrike" cap="none">
              <a:solidFill>
                <a:schemeClr val="dk1"/>
              </a:solidFill>
              <a:latin typeface="Arial"/>
              <a:ea typeface="Arial"/>
              <a:cs typeface="Arial"/>
              <a:sym typeface="Arial"/>
            </a:endParaRPr>
          </a:p>
          <a:p>
            <a:pPr marL="2956560" marR="12192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This could have happened through  transmutations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Clr>
                <a:schemeClr val="dk1"/>
              </a:buClr>
              <a:buSzPts val="2050"/>
              <a:buFont typeface="Arial"/>
              <a:buNone/>
            </a:pPr>
            <a:endParaRPr sz="2050" b="0" i="0" u="none" strike="noStrike" cap="none">
              <a:solidFill>
                <a:schemeClr val="dk1"/>
              </a:solidFill>
              <a:latin typeface="Arial"/>
              <a:ea typeface="Arial"/>
              <a:cs typeface="Arial"/>
              <a:sym typeface="Arial"/>
            </a:endParaRPr>
          </a:p>
          <a:p>
            <a:pPr marL="2956560" marR="0" lvl="0" indent="-286385"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Premise for trees today</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Clr>
                <a:schemeClr val="dk1"/>
              </a:buClr>
              <a:buSzPts val="2050"/>
              <a:buFont typeface="Arial"/>
              <a:buNone/>
            </a:pPr>
            <a:endParaRPr sz="2050" b="0" i="0" u="none" strike="noStrike" cap="none">
              <a:solidFill>
                <a:schemeClr val="dk1"/>
              </a:solidFill>
              <a:latin typeface="Arial"/>
              <a:ea typeface="Arial"/>
              <a:cs typeface="Arial"/>
              <a:sym typeface="Arial"/>
            </a:endParaRPr>
          </a:p>
          <a:p>
            <a:pPr marL="2956560" marR="508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 METHODS DEPEND ON  OBSERVABLE MORPHOLOGICAL  TRAITS FOR CATEGORIZATION</a:t>
            </a:r>
            <a:endParaRPr sz="2000" b="0" i="0" u="none" strike="noStrike" cap="none">
              <a:solidFill>
                <a:schemeClr val="dk1"/>
              </a:solidFill>
              <a:latin typeface="Arial"/>
              <a:ea typeface="Arial"/>
              <a:cs typeface="Arial"/>
              <a:sym typeface="Arial"/>
            </a:endParaRPr>
          </a:p>
          <a:p>
            <a:pPr marL="12700" marR="0" lvl="0" indent="0" algn="l" rtl="0">
              <a:lnSpc>
                <a:spcPct val="100000"/>
              </a:lnSpc>
              <a:spcBef>
                <a:spcPts val="1920"/>
              </a:spcBef>
              <a:spcAft>
                <a:spcPts val="0"/>
              </a:spcAft>
              <a:buNone/>
            </a:pPr>
            <a:r>
              <a:rPr lang="en-US" sz="1400" b="0" i="0" u="none" strike="noStrike" cap="none">
                <a:solidFill>
                  <a:schemeClr val="dk1"/>
                </a:solidFill>
                <a:latin typeface="Arial"/>
                <a:ea typeface="Arial"/>
                <a:cs typeface="Arial"/>
                <a:sym typeface="Arial"/>
              </a:rPr>
              <a:t>Charles Darwin, 1837</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1"/>
          <p:cNvSpPr txBox="1">
            <a:spLocks noGrp="1"/>
          </p:cNvSpPr>
          <p:nvPr>
            <p:ph type="title"/>
          </p:nvPr>
        </p:nvSpPr>
        <p:spPr>
          <a:xfrm>
            <a:off x="688324" y="175259"/>
            <a:ext cx="6151245" cy="81788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a:t>What happened when we found out about  microbes?</a:t>
            </a:r>
            <a:endParaRPr/>
          </a:p>
        </p:txBody>
      </p:sp>
      <p:pic>
        <p:nvPicPr>
          <p:cNvPr id="117" name="Google Shape;117;p11"/>
          <p:cNvPicPr preferRelativeResize="0"/>
          <p:nvPr/>
        </p:nvPicPr>
        <p:blipFill rotWithShape="1">
          <a:blip r:embed="rId3">
            <a:alphaModFix/>
          </a:blip>
          <a:srcRect/>
          <a:stretch/>
        </p:blipFill>
        <p:spPr>
          <a:xfrm>
            <a:off x="948270" y="1744284"/>
            <a:ext cx="3275213" cy="2150888"/>
          </a:xfrm>
          <a:prstGeom prst="rect">
            <a:avLst/>
          </a:prstGeom>
          <a:noFill/>
          <a:ln>
            <a:noFill/>
          </a:ln>
        </p:spPr>
      </p:pic>
      <p:pic>
        <p:nvPicPr>
          <p:cNvPr id="118" name="Google Shape;118;p11"/>
          <p:cNvPicPr preferRelativeResize="0"/>
          <p:nvPr/>
        </p:nvPicPr>
        <p:blipFill rotWithShape="1">
          <a:blip r:embed="rId4">
            <a:alphaModFix/>
          </a:blip>
          <a:srcRect/>
          <a:stretch/>
        </p:blipFill>
        <p:spPr>
          <a:xfrm>
            <a:off x="4644657" y="1744640"/>
            <a:ext cx="3275214" cy="2150532"/>
          </a:xfrm>
          <a:prstGeom prst="rect">
            <a:avLst/>
          </a:prstGeom>
          <a:noFill/>
          <a:ln>
            <a:noFill/>
          </a:ln>
        </p:spPr>
      </p:pic>
      <p:sp>
        <p:nvSpPr>
          <p:cNvPr id="119" name="Google Shape;119;p11"/>
          <p:cNvSpPr txBox="1"/>
          <p:nvPr/>
        </p:nvSpPr>
        <p:spPr>
          <a:xfrm>
            <a:off x="1027005" y="3927347"/>
            <a:ext cx="187706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Image by Manfred Auer</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2"/>
          <p:cNvSpPr txBox="1">
            <a:spLocks noGrp="1"/>
          </p:cNvSpPr>
          <p:nvPr>
            <p:ph type="title"/>
          </p:nvPr>
        </p:nvSpPr>
        <p:spPr>
          <a:xfrm>
            <a:off x="688324" y="175259"/>
            <a:ext cx="7767350" cy="81788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a:t>Roadmap to where we are now with determining  microbial diversity</a:t>
            </a:r>
            <a:endParaRPr/>
          </a:p>
        </p:txBody>
      </p:sp>
      <p:pic>
        <p:nvPicPr>
          <p:cNvPr id="125" name="Google Shape;125;p12"/>
          <p:cNvPicPr preferRelativeResize="0"/>
          <p:nvPr/>
        </p:nvPicPr>
        <p:blipFill rotWithShape="1">
          <a:blip r:embed="rId3">
            <a:alphaModFix/>
          </a:blip>
          <a:srcRect/>
          <a:stretch/>
        </p:blipFill>
        <p:spPr>
          <a:xfrm>
            <a:off x="1028700" y="1095832"/>
            <a:ext cx="2714002" cy="3227819"/>
          </a:xfrm>
          <a:prstGeom prst="rect">
            <a:avLst/>
          </a:prstGeom>
          <a:noFill/>
          <a:ln>
            <a:noFill/>
          </a:ln>
        </p:spPr>
      </p:pic>
      <p:pic>
        <p:nvPicPr>
          <p:cNvPr id="126" name="Google Shape;126;p12"/>
          <p:cNvPicPr preferRelativeResize="0"/>
          <p:nvPr/>
        </p:nvPicPr>
        <p:blipFill rotWithShape="1">
          <a:blip r:embed="rId4">
            <a:alphaModFix/>
          </a:blip>
          <a:srcRect/>
          <a:stretch/>
        </p:blipFill>
        <p:spPr>
          <a:xfrm>
            <a:off x="4868989" y="1609650"/>
            <a:ext cx="2928589" cy="1924199"/>
          </a:xfrm>
          <a:prstGeom prst="rect">
            <a:avLst/>
          </a:prstGeom>
          <a:noFill/>
          <a:ln>
            <a:noFill/>
          </a:ln>
        </p:spPr>
      </p:pic>
      <p:sp>
        <p:nvSpPr>
          <p:cNvPr id="127" name="Google Shape;127;p12"/>
          <p:cNvSpPr txBox="1"/>
          <p:nvPr/>
        </p:nvSpPr>
        <p:spPr>
          <a:xfrm>
            <a:off x="4752340" y="3784091"/>
            <a:ext cx="3364865" cy="513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Site to microscope</a:t>
            </a:r>
            <a:endParaRPr sz="3200" b="0" i="0" u="none" strike="noStrike" cap="none">
              <a:solidFill>
                <a:schemeClr val="dk1"/>
              </a:solidFill>
              <a:latin typeface="Arial"/>
              <a:ea typeface="Arial"/>
              <a:cs typeface="Arial"/>
              <a:sym typeface="Arial"/>
            </a:endParaRPr>
          </a:p>
        </p:txBody>
      </p:sp>
      <p:sp>
        <p:nvSpPr>
          <p:cNvPr id="128" name="Google Shape;128;p12"/>
          <p:cNvSpPr txBox="1"/>
          <p:nvPr/>
        </p:nvSpPr>
        <p:spPr>
          <a:xfrm>
            <a:off x="747134" y="4424171"/>
            <a:ext cx="3935729"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Leeuwenhoek, Father of microbiology, late 1600’s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p:nvPr/>
        </p:nvSpPr>
        <p:spPr>
          <a:xfrm>
            <a:off x="688324" y="571500"/>
            <a:ext cx="5184775"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b="0" i="0" u="none" strike="noStrike" cap="none">
                <a:solidFill>
                  <a:schemeClr val="dk1"/>
                </a:solidFill>
                <a:latin typeface="Arial"/>
                <a:ea typeface="Arial"/>
                <a:cs typeface="Arial"/>
                <a:sym typeface="Arial"/>
              </a:rPr>
              <a:t>First time bringing microbes to lab</a:t>
            </a:r>
            <a:endParaRPr sz="2600" b="0" i="0" u="none" strike="noStrike" cap="none">
              <a:solidFill>
                <a:schemeClr val="dk1"/>
              </a:solidFill>
              <a:latin typeface="Arial"/>
              <a:ea typeface="Arial"/>
              <a:cs typeface="Arial"/>
              <a:sym typeface="Arial"/>
            </a:endParaRPr>
          </a:p>
        </p:txBody>
      </p:sp>
      <p:sp>
        <p:nvSpPr>
          <p:cNvPr id="134" name="Google Shape;134;p13"/>
          <p:cNvSpPr txBox="1"/>
          <p:nvPr/>
        </p:nvSpPr>
        <p:spPr>
          <a:xfrm>
            <a:off x="2823724" y="4597908"/>
            <a:ext cx="1504315"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Robert Koch, 1890</a:t>
            </a:r>
            <a:endParaRPr sz="1400" b="0" i="0" u="none" strike="noStrike" cap="none">
              <a:solidFill>
                <a:schemeClr val="dk1"/>
              </a:solidFill>
              <a:latin typeface="Arial"/>
              <a:ea typeface="Arial"/>
              <a:cs typeface="Arial"/>
              <a:sym typeface="Arial"/>
            </a:endParaRPr>
          </a:p>
        </p:txBody>
      </p:sp>
      <p:grpSp>
        <p:nvGrpSpPr>
          <p:cNvPr id="135" name="Google Shape;135;p13"/>
          <p:cNvGrpSpPr/>
          <p:nvPr/>
        </p:nvGrpSpPr>
        <p:grpSpPr>
          <a:xfrm>
            <a:off x="2326220" y="1191285"/>
            <a:ext cx="4491558" cy="3269001"/>
            <a:chOff x="2326220" y="1191285"/>
            <a:chExt cx="4491558" cy="3269001"/>
          </a:xfrm>
        </p:grpSpPr>
        <p:pic>
          <p:nvPicPr>
            <p:cNvPr id="136" name="Google Shape;136;p13"/>
            <p:cNvPicPr preferRelativeResize="0"/>
            <p:nvPr/>
          </p:nvPicPr>
          <p:blipFill rotWithShape="1">
            <a:blip r:embed="rId3">
              <a:alphaModFix/>
            </a:blip>
            <a:srcRect/>
            <a:stretch/>
          </p:blipFill>
          <p:spPr>
            <a:xfrm>
              <a:off x="2326220" y="1221790"/>
              <a:ext cx="2514594" cy="3238495"/>
            </a:xfrm>
            <a:prstGeom prst="rect">
              <a:avLst/>
            </a:prstGeom>
            <a:noFill/>
            <a:ln>
              <a:noFill/>
            </a:ln>
          </p:spPr>
        </p:pic>
        <p:pic>
          <p:nvPicPr>
            <p:cNvPr id="137" name="Google Shape;137;p13"/>
            <p:cNvPicPr preferRelativeResize="0"/>
            <p:nvPr/>
          </p:nvPicPr>
          <p:blipFill rotWithShape="1">
            <a:blip r:embed="rId4">
              <a:alphaModFix/>
            </a:blip>
            <a:srcRect/>
            <a:stretch/>
          </p:blipFill>
          <p:spPr>
            <a:xfrm>
              <a:off x="4829939" y="1191285"/>
              <a:ext cx="1987839" cy="3269001"/>
            </a:xfrm>
            <a:prstGeom prst="rect">
              <a:avLst/>
            </a:prstGeom>
            <a:noFill/>
            <a:ln>
              <a:noFill/>
            </a:ln>
          </p:spPr>
        </p:pic>
      </p:grpSp>
      <p:sp>
        <p:nvSpPr>
          <p:cNvPr id="138" name="Google Shape;138;p13"/>
          <p:cNvSpPr txBox="1"/>
          <p:nvPr/>
        </p:nvSpPr>
        <p:spPr>
          <a:xfrm>
            <a:off x="5473992" y="4597908"/>
            <a:ext cx="85471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Cultivation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4"/>
          <p:cNvSpPr txBox="1"/>
          <p:nvPr/>
        </p:nvSpPr>
        <p:spPr>
          <a:xfrm>
            <a:off x="688324" y="571500"/>
            <a:ext cx="4578350"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b="0" i="0" u="none" strike="noStrike" cap="none">
                <a:solidFill>
                  <a:schemeClr val="dk1"/>
                </a:solidFill>
                <a:latin typeface="Arial"/>
                <a:ea typeface="Arial"/>
                <a:cs typeface="Arial"/>
                <a:sym typeface="Arial"/>
              </a:rPr>
              <a:t>Discovery of structure of DNA</a:t>
            </a:r>
            <a:endParaRPr sz="2600" b="0" i="0" u="none" strike="noStrike" cap="none">
              <a:solidFill>
                <a:schemeClr val="dk1"/>
              </a:solidFill>
              <a:latin typeface="Arial"/>
              <a:ea typeface="Arial"/>
              <a:cs typeface="Arial"/>
              <a:sym typeface="Arial"/>
            </a:endParaRPr>
          </a:p>
        </p:txBody>
      </p:sp>
      <p:pic>
        <p:nvPicPr>
          <p:cNvPr id="144" name="Google Shape;144;p14"/>
          <p:cNvPicPr preferRelativeResize="0"/>
          <p:nvPr/>
        </p:nvPicPr>
        <p:blipFill rotWithShape="1">
          <a:blip r:embed="rId3">
            <a:alphaModFix/>
          </a:blip>
          <a:srcRect/>
          <a:stretch/>
        </p:blipFill>
        <p:spPr>
          <a:xfrm>
            <a:off x="762000" y="1210732"/>
            <a:ext cx="2565400" cy="3162296"/>
          </a:xfrm>
          <a:prstGeom prst="rect">
            <a:avLst/>
          </a:prstGeom>
          <a:noFill/>
          <a:ln>
            <a:noFill/>
          </a:ln>
        </p:spPr>
      </p:pic>
      <p:sp>
        <p:nvSpPr>
          <p:cNvPr id="145" name="Google Shape;145;p14"/>
          <p:cNvSpPr txBox="1"/>
          <p:nvPr/>
        </p:nvSpPr>
        <p:spPr>
          <a:xfrm>
            <a:off x="1090945" y="4415028"/>
            <a:ext cx="1888489"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Rosiland Franklin, 1951</a:t>
            </a:r>
            <a:endParaRPr sz="1400" b="0" i="0" u="none" strike="noStrike" cap="none">
              <a:solidFill>
                <a:schemeClr val="dk1"/>
              </a:solidFill>
              <a:latin typeface="Arial"/>
              <a:ea typeface="Arial"/>
              <a:cs typeface="Arial"/>
              <a:sym typeface="Arial"/>
            </a:endParaRPr>
          </a:p>
        </p:txBody>
      </p:sp>
      <p:pic>
        <p:nvPicPr>
          <p:cNvPr id="146" name="Google Shape;146;p14"/>
          <p:cNvPicPr preferRelativeResize="0"/>
          <p:nvPr/>
        </p:nvPicPr>
        <p:blipFill rotWithShape="1">
          <a:blip r:embed="rId4">
            <a:alphaModFix/>
          </a:blip>
          <a:srcRect/>
          <a:stretch/>
        </p:blipFill>
        <p:spPr>
          <a:xfrm>
            <a:off x="3632200" y="1225550"/>
            <a:ext cx="1727200" cy="2247900"/>
          </a:xfrm>
          <a:prstGeom prst="rect">
            <a:avLst/>
          </a:prstGeom>
          <a:noFill/>
          <a:ln>
            <a:noFill/>
          </a:ln>
        </p:spPr>
      </p:pic>
      <p:sp>
        <p:nvSpPr>
          <p:cNvPr id="147" name="Google Shape;147;p14"/>
          <p:cNvSpPr txBox="1"/>
          <p:nvPr/>
        </p:nvSpPr>
        <p:spPr>
          <a:xfrm>
            <a:off x="3623855" y="3643883"/>
            <a:ext cx="187706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Frederick Sanger, 1975</a:t>
            </a:r>
            <a:endParaRPr sz="1400" b="0" i="0" u="none" strike="noStrike" cap="none">
              <a:solidFill>
                <a:schemeClr val="dk1"/>
              </a:solidFill>
              <a:latin typeface="Arial"/>
              <a:ea typeface="Arial"/>
              <a:cs typeface="Arial"/>
              <a:sym typeface="Arial"/>
            </a:endParaRPr>
          </a:p>
        </p:txBody>
      </p:sp>
      <p:pic>
        <p:nvPicPr>
          <p:cNvPr id="148" name="Google Shape;148;p14"/>
          <p:cNvPicPr preferRelativeResize="0"/>
          <p:nvPr/>
        </p:nvPicPr>
        <p:blipFill rotWithShape="1">
          <a:blip r:embed="rId5">
            <a:alphaModFix/>
          </a:blip>
          <a:srcRect/>
          <a:stretch/>
        </p:blipFill>
        <p:spPr>
          <a:xfrm>
            <a:off x="5693833" y="211670"/>
            <a:ext cx="2703686" cy="2027758"/>
          </a:xfrm>
          <a:prstGeom prst="rect">
            <a:avLst/>
          </a:prstGeom>
          <a:noFill/>
          <a:ln>
            <a:noFill/>
          </a:ln>
        </p:spPr>
      </p:pic>
      <p:sp>
        <p:nvSpPr>
          <p:cNvPr id="149" name="Google Shape;149;p14"/>
          <p:cNvSpPr txBox="1"/>
          <p:nvPr/>
        </p:nvSpPr>
        <p:spPr>
          <a:xfrm>
            <a:off x="6208605" y="2299716"/>
            <a:ext cx="1897380" cy="22826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dirty="0">
                <a:solidFill>
                  <a:schemeClr val="dk1"/>
                </a:solidFill>
                <a:latin typeface="Arial"/>
                <a:ea typeface="Arial"/>
                <a:cs typeface="Arial"/>
                <a:sym typeface="Arial"/>
              </a:rPr>
              <a:t>Carl </a:t>
            </a:r>
            <a:r>
              <a:rPr lang="en-US" sz="1400" b="0" i="0" u="none" strike="noStrike" cap="none" dirty="0" err="1">
                <a:solidFill>
                  <a:schemeClr val="dk1"/>
                </a:solidFill>
                <a:latin typeface="Arial"/>
                <a:ea typeface="Arial"/>
                <a:cs typeface="Arial"/>
                <a:sym typeface="Arial"/>
              </a:rPr>
              <a:t>Woese</a:t>
            </a:r>
            <a:r>
              <a:rPr lang="en-US" sz="1400" b="0" i="0" u="none" strike="noStrike" cap="none" dirty="0">
                <a:solidFill>
                  <a:schemeClr val="dk1"/>
                </a:solidFill>
                <a:latin typeface="Arial"/>
                <a:ea typeface="Arial"/>
                <a:cs typeface="Arial"/>
                <a:sym typeface="Arial"/>
              </a:rPr>
              <a:t>, 1977</a:t>
            </a:r>
            <a:endParaRPr sz="1400" b="0" i="0" u="none" strike="noStrike" cap="none" dirty="0">
              <a:solidFill>
                <a:schemeClr val="dk1"/>
              </a:solidFill>
              <a:latin typeface="Arial"/>
              <a:ea typeface="Arial"/>
              <a:cs typeface="Arial"/>
              <a:sym typeface="Arial"/>
            </a:endParaRPr>
          </a:p>
        </p:txBody>
      </p:sp>
      <p:pic>
        <p:nvPicPr>
          <p:cNvPr id="150" name="Google Shape;150;p14"/>
          <p:cNvPicPr preferRelativeResize="0"/>
          <p:nvPr/>
        </p:nvPicPr>
        <p:blipFill rotWithShape="1">
          <a:blip r:embed="rId6">
            <a:alphaModFix/>
          </a:blip>
          <a:srcRect/>
          <a:stretch/>
        </p:blipFill>
        <p:spPr>
          <a:xfrm>
            <a:off x="5789083" y="2764663"/>
            <a:ext cx="2724146" cy="14737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15"/>
          <p:cNvGrpSpPr/>
          <p:nvPr/>
        </p:nvGrpSpPr>
        <p:grpSpPr>
          <a:xfrm>
            <a:off x="1895843" y="292785"/>
            <a:ext cx="4720305" cy="4680508"/>
            <a:chOff x="1895843" y="292785"/>
            <a:chExt cx="4720305" cy="4680508"/>
          </a:xfrm>
        </p:grpSpPr>
        <p:pic>
          <p:nvPicPr>
            <p:cNvPr id="156" name="Google Shape;156;p15"/>
            <p:cNvPicPr preferRelativeResize="0"/>
            <p:nvPr/>
          </p:nvPicPr>
          <p:blipFill rotWithShape="1">
            <a:blip r:embed="rId3">
              <a:alphaModFix/>
            </a:blip>
            <a:srcRect/>
            <a:stretch/>
          </p:blipFill>
          <p:spPr>
            <a:xfrm>
              <a:off x="1895843" y="292785"/>
              <a:ext cx="4720305" cy="4680508"/>
            </a:xfrm>
            <a:prstGeom prst="rect">
              <a:avLst/>
            </a:prstGeom>
            <a:noFill/>
            <a:ln>
              <a:noFill/>
            </a:ln>
          </p:spPr>
        </p:pic>
        <p:sp>
          <p:nvSpPr>
            <p:cNvPr id="157" name="Google Shape;157;p15"/>
            <p:cNvSpPr/>
            <p:nvPr/>
          </p:nvSpPr>
          <p:spPr>
            <a:xfrm>
              <a:off x="3617104" y="586716"/>
              <a:ext cx="248285" cy="211454"/>
            </a:xfrm>
            <a:custGeom>
              <a:avLst/>
              <a:gdLst/>
              <a:ahLst/>
              <a:cxnLst/>
              <a:rect l="l" t="t" r="r" b="b"/>
              <a:pathLst>
                <a:path w="248285" h="211454" extrusionOk="0">
                  <a:moveTo>
                    <a:pt x="10116" y="211309"/>
                  </a:moveTo>
                  <a:lnTo>
                    <a:pt x="3275" y="175093"/>
                  </a:lnTo>
                  <a:lnTo>
                    <a:pt x="0" y="145001"/>
                  </a:lnTo>
                  <a:lnTo>
                    <a:pt x="459" y="124115"/>
                  </a:lnTo>
                  <a:lnTo>
                    <a:pt x="4825" y="115517"/>
                  </a:lnTo>
                  <a:lnTo>
                    <a:pt x="92901" y="95792"/>
                  </a:lnTo>
                  <a:lnTo>
                    <a:pt x="97266" y="87193"/>
                  </a:lnTo>
                  <a:lnTo>
                    <a:pt x="97726" y="66307"/>
                  </a:lnTo>
                  <a:lnTo>
                    <a:pt x="94450" y="36215"/>
                  </a:lnTo>
                  <a:lnTo>
                    <a:pt x="87610" y="0"/>
                  </a:lnTo>
                  <a:lnTo>
                    <a:pt x="96869" y="35674"/>
                  </a:lnTo>
                  <a:lnTo>
                    <a:pt x="106741" y="64288"/>
                  </a:lnTo>
                  <a:lnTo>
                    <a:pt x="116066" y="82983"/>
                  </a:lnTo>
                  <a:lnTo>
                    <a:pt x="123682" y="88898"/>
                  </a:lnTo>
                  <a:lnTo>
                    <a:pt x="211758" y="69173"/>
                  </a:lnTo>
                  <a:lnTo>
                    <a:pt x="219374" y="75088"/>
                  </a:lnTo>
                  <a:lnTo>
                    <a:pt x="228698" y="93783"/>
                  </a:lnTo>
                  <a:lnTo>
                    <a:pt x="238570" y="122397"/>
                  </a:lnTo>
                  <a:lnTo>
                    <a:pt x="247830" y="158071"/>
                  </a:lnTo>
                </a:path>
              </a:pathLst>
            </a:custGeom>
            <a:noFill/>
            <a:ln w="190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58" name="Google Shape;158;p15"/>
          <p:cNvSpPr txBox="1"/>
          <p:nvPr/>
        </p:nvSpPr>
        <p:spPr>
          <a:xfrm>
            <a:off x="2076754" y="437388"/>
            <a:ext cx="67691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Eukarya</a:t>
            </a:r>
            <a:endParaRPr sz="1400">
              <a:solidFill>
                <a:schemeClr val="dk1"/>
              </a:solidFill>
              <a:latin typeface="Arial"/>
              <a:ea typeface="Arial"/>
              <a:cs typeface="Arial"/>
              <a:sym typeface="Arial"/>
            </a:endParaRPr>
          </a:p>
        </p:txBody>
      </p:sp>
      <p:sp>
        <p:nvSpPr>
          <p:cNvPr id="159" name="Google Shape;159;p15"/>
          <p:cNvSpPr/>
          <p:nvPr/>
        </p:nvSpPr>
        <p:spPr>
          <a:xfrm>
            <a:off x="1725675" y="1303730"/>
            <a:ext cx="726440" cy="1130935"/>
          </a:xfrm>
          <a:custGeom>
            <a:avLst/>
            <a:gdLst/>
            <a:ahLst/>
            <a:cxnLst/>
            <a:rect l="l" t="t" r="r" b="b"/>
            <a:pathLst>
              <a:path w="726439" h="1130935" extrusionOk="0">
                <a:moveTo>
                  <a:pt x="151740" y="1130467"/>
                </a:moveTo>
                <a:lnTo>
                  <a:pt x="88017" y="1093257"/>
                </a:lnTo>
                <a:lnTo>
                  <a:pt x="38231" y="1058699"/>
                </a:lnTo>
                <a:lnTo>
                  <a:pt x="7265" y="1030582"/>
                </a:lnTo>
                <a:lnTo>
                  <a:pt x="0" y="1012695"/>
                </a:lnTo>
                <a:lnTo>
                  <a:pt x="257261" y="536008"/>
                </a:lnTo>
                <a:lnTo>
                  <a:pt x="249995" y="518120"/>
                </a:lnTo>
                <a:lnTo>
                  <a:pt x="219029" y="490003"/>
                </a:lnTo>
                <a:lnTo>
                  <a:pt x="169244" y="455445"/>
                </a:lnTo>
                <a:lnTo>
                  <a:pt x="105521" y="418235"/>
                </a:lnTo>
                <a:lnTo>
                  <a:pt x="171601" y="451077"/>
                </a:lnTo>
                <a:lnTo>
                  <a:pt x="227814" y="473725"/>
                </a:lnTo>
                <a:lnTo>
                  <a:pt x="268314" y="484177"/>
                </a:lnTo>
                <a:lnTo>
                  <a:pt x="287254" y="480432"/>
                </a:lnTo>
                <a:lnTo>
                  <a:pt x="544514" y="3744"/>
                </a:lnTo>
                <a:lnTo>
                  <a:pt x="563454" y="0"/>
                </a:lnTo>
                <a:lnTo>
                  <a:pt x="603954" y="10451"/>
                </a:lnTo>
                <a:lnTo>
                  <a:pt x="660167" y="33099"/>
                </a:lnTo>
                <a:lnTo>
                  <a:pt x="726247" y="65941"/>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5"/>
          <p:cNvSpPr txBox="1"/>
          <p:nvPr/>
        </p:nvSpPr>
        <p:spPr>
          <a:xfrm>
            <a:off x="1109177" y="1531620"/>
            <a:ext cx="686435"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Archaea</a:t>
            </a:r>
            <a:endParaRPr sz="1400">
              <a:solidFill>
                <a:schemeClr val="dk1"/>
              </a:solidFill>
              <a:latin typeface="Arial"/>
              <a:ea typeface="Arial"/>
              <a:cs typeface="Arial"/>
              <a:sym typeface="Arial"/>
            </a:endParaRPr>
          </a:p>
        </p:txBody>
      </p:sp>
      <p:sp>
        <p:nvSpPr>
          <p:cNvPr id="161" name="Google Shape;161;p15"/>
          <p:cNvSpPr txBox="1"/>
          <p:nvPr/>
        </p:nvSpPr>
        <p:spPr>
          <a:xfrm>
            <a:off x="5573024" y="4698415"/>
            <a:ext cx="104013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Letunic 2006</a:t>
            </a:r>
            <a:endParaRPr sz="1400">
              <a:solidFill>
                <a:schemeClr val="dk1"/>
              </a:solidFill>
              <a:latin typeface="Arial"/>
              <a:ea typeface="Arial"/>
              <a:cs typeface="Arial"/>
              <a:sym typeface="Arial"/>
            </a:endParaRPr>
          </a:p>
        </p:txBody>
      </p:sp>
      <p:sp>
        <p:nvSpPr>
          <p:cNvPr id="162" name="Google Shape;162;p15"/>
          <p:cNvSpPr txBox="1">
            <a:spLocks noGrp="1"/>
          </p:cNvSpPr>
          <p:nvPr>
            <p:ph type="ctrTitle"/>
          </p:nvPr>
        </p:nvSpPr>
        <p:spPr>
          <a:xfrm>
            <a:off x="829105" y="255523"/>
            <a:ext cx="7485788" cy="574040"/>
          </a:xfrm>
          <a:prstGeom prst="rect">
            <a:avLst/>
          </a:prstGeom>
          <a:noFill/>
          <a:ln>
            <a:noFill/>
          </a:ln>
        </p:spPr>
        <p:txBody>
          <a:bodyPr spcFirstLastPara="1" wrap="square" lIns="0" tIns="12700" rIns="0" bIns="0" anchor="t" anchorCtr="0">
            <a:spAutoFit/>
          </a:bodyPr>
          <a:lstStyle/>
          <a:p>
            <a:pPr marL="5161280" lvl="0" indent="0" algn="l" rtl="0">
              <a:lnSpc>
                <a:spcPct val="100000"/>
              </a:lnSpc>
              <a:spcBef>
                <a:spcPts val="0"/>
              </a:spcBef>
              <a:spcAft>
                <a:spcPts val="0"/>
              </a:spcAft>
              <a:buNone/>
            </a:pPr>
            <a:r>
              <a:rPr lang="en-US"/>
              <a:t>Tree of Life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pic>
        <p:nvPicPr>
          <p:cNvPr id="167" name="Google Shape;167;p16"/>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168" name="Google Shape;168;p16"/>
          <p:cNvSpPr txBox="1">
            <a:spLocks noGrp="1"/>
          </p:cNvSpPr>
          <p:nvPr>
            <p:ph type="title"/>
          </p:nvPr>
        </p:nvSpPr>
        <p:spPr>
          <a:xfrm>
            <a:off x="448075" y="0"/>
            <a:ext cx="422656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400"/>
              <a:t>Tree of Life……..just got weird!</a:t>
            </a:r>
            <a:endParaRPr sz="2400"/>
          </a:p>
        </p:txBody>
      </p:sp>
      <p:pic>
        <p:nvPicPr>
          <p:cNvPr id="169" name="Google Shape;169;p16"/>
          <p:cNvPicPr preferRelativeResize="0"/>
          <p:nvPr/>
        </p:nvPicPr>
        <p:blipFill rotWithShape="1">
          <a:blip r:embed="rId4">
            <a:alphaModFix/>
          </a:blip>
          <a:srcRect/>
          <a:stretch/>
        </p:blipFill>
        <p:spPr>
          <a:xfrm>
            <a:off x="916763" y="720903"/>
            <a:ext cx="3084850" cy="2934369"/>
          </a:xfrm>
          <a:prstGeom prst="rect">
            <a:avLst/>
          </a:prstGeom>
          <a:noFill/>
          <a:ln>
            <a:noFill/>
          </a:ln>
        </p:spPr>
      </p:pic>
      <p:pic>
        <p:nvPicPr>
          <p:cNvPr id="170" name="Google Shape;170;p16"/>
          <p:cNvPicPr preferRelativeResize="0"/>
          <p:nvPr/>
        </p:nvPicPr>
        <p:blipFill rotWithShape="1">
          <a:blip r:embed="rId5">
            <a:alphaModFix/>
          </a:blip>
          <a:srcRect/>
          <a:stretch/>
        </p:blipFill>
        <p:spPr>
          <a:xfrm>
            <a:off x="4611687" y="358056"/>
            <a:ext cx="3011563" cy="3526885"/>
          </a:xfrm>
          <a:prstGeom prst="rect">
            <a:avLst/>
          </a:prstGeom>
          <a:noFill/>
          <a:ln>
            <a:noFill/>
          </a:ln>
        </p:spPr>
      </p:pic>
      <p:sp>
        <p:nvSpPr>
          <p:cNvPr id="171" name="Google Shape;171;p16"/>
          <p:cNvSpPr txBox="1"/>
          <p:nvPr/>
        </p:nvSpPr>
        <p:spPr>
          <a:xfrm>
            <a:off x="694392" y="3988308"/>
            <a:ext cx="7662545" cy="659765"/>
          </a:xfrm>
          <a:prstGeom prst="rect">
            <a:avLst/>
          </a:prstGeom>
          <a:noFill/>
          <a:ln>
            <a:noFill/>
          </a:ln>
        </p:spPr>
        <p:txBody>
          <a:bodyPr spcFirstLastPara="1" wrap="square" lIns="0" tIns="15225" rIns="0" bIns="0" anchor="t" anchorCtr="0">
            <a:spAutoFit/>
          </a:bodyPr>
          <a:lstStyle/>
          <a:p>
            <a:pPr marL="12700" marR="5080" lvl="0" indent="0" algn="l" rtl="0">
              <a:lnSpc>
                <a:spcPct val="98600"/>
              </a:lnSpc>
              <a:spcBef>
                <a:spcPts val="0"/>
              </a:spcBef>
              <a:spcAft>
                <a:spcPts val="0"/>
              </a:spcAft>
              <a:buNone/>
            </a:pPr>
            <a:r>
              <a:rPr lang="en-US" sz="1400">
                <a:solidFill>
                  <a:schemeClr val="dk1"/>
                </a:solidFill>
                <a:latin typeface="Arial"/>
                <a:ea typeface="Arial"/>
                <a:cs typeface="Arial"/>
                <a:sym typeface="Arial"/>
              </a:rPr>
              <a:t>“Visible organisms represent the smallest sliver of life’s diversity. Bacteria are the true lords of the  world. They have been on this planet for billions of years and have irrevocably changed it, while  diversifying into endless forms most wonderful and most beautiful.”(The Atlantic)</a:t>
            </a:r>
            <a:endParaRPr sz="1400">
              <a:solidFill>
                <a:schemeClr val="dk1"/>
              </a:solidFill>
              <a:latin typeface="Arial"/>
              <a:ea typeface="Arial"/>
              <a:cs typeface="Arial"/>
              <a:sym typeface="Arial"/>
            </a:endParaRPr>
          </a:p>
        </p:txBody>
      </p:sp>
      <p:sp>
        <p:nvSpPr>
          <p:cNvPr id="172" name="Google Shape;172;p16"/>
          <p:cNvSpPr txBox="1"/>
          <p:nvPr/>
        </p:nvSpPr>
        <p:spPr>
          <a:xfrm>
            <a:off x="4690427" y="3716528"/>
            <a:ext cx="135953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Nature Microbiology, 2016</a:t>
            </a:r>
            <a:endParaRPr sz="900">
              <a:solidFill>
                <a:schemeClr val="dk1"/>
              </a:solidFill>
              <a:latin typeface="Arial"/>
              <a:ea typeface="Arial"/>
              <a:cs typeface="Arial"/>
              <a:sym typeface="Arial"/>
            </a:endParaRPr>
          </a:p>
        </p:txBody>
      </p:sp>
      <p:sp>
        <p:nvSpPr>
          <p:cNvPr id="173" name="Google Shape;173;p16"/>
          <p:cNvSpPr txBox="1"/>
          <p:nvPr/>
        </p:nvSpPr>
        <p:spPr>
          <a:xfrm>
            <a:off x="2020150" y="3683037"/>
            <a:ext cx="74993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Science, 2006</a:t>
            </a:r>
            <a:endParaRPr sz="9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p:nvPr/>
        </p:nvSpPr>
        <p:spPr>
          <a:xfrm>
            <a:off x="688324" y="571500"/>
            <a:ext cx="5631180" cy="294767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a:solidFill>
                  <a:schemeClr val="dk1"/>
                </a:solidFill>
                <a:latin typeface="Arial"/>
                <a:ea typeface="Arial"/>
                <a:cs typeface="Arial"/>
                <a:sym typeface="Arial"/>
              </a:rPr>
              <a:t>What makes microbes so special?</a:t>
            </a:r>
            <a:endParaRPr sz="2600">
              <a:solidFill>
                <a:schemeClr val="dk1"/>
              </a:solidFill>
              <a:latin typeface="Arial"/>
              <a:ea typeface="Arial"/>
              <a:cs typeface="Arial"/>
              <a:sym typeface="Arial"/>
            </a:endParaRPr>
          </a:p>
          <a:p>
            <a:pPr marL="0" marR="0" lvl="0" indent="0" algn="l" rtl="0">
              <a:lnSpc>
                <a:spcPct val="100000"/>
              </a:lnSpc>
              <a:spcBef>
                <a:spcPts val="45"/>
              </a:spcBef>
              <a:spcAft>
                <a:spcPts val="0"/>
              </a:spcAft>
              <a:buClr>
                <a:schemeClr val="dk1"/>
              </a:buClr>
              <a:buSzPts val="4000"/>
              <a:buFont typeface="Arial"/>
              <a:buNone/>
            </a:pPr>
            <a:endParaRPr sz="4000">
              <a:solidFill>
                <a:schemeClr val="dk1"/>
              </a:solidFill>
              <a:latin typeface="Arial"/>
              <a:ea typeface="Arial"/>
              <a:cs typeface="Arial"/>
              <a:sym typeface="Arial"/>
            </a:endParaRPr>
          </a:p>
          <a:p>
            <a:pPr marL="697865" marR="0" lvl="1" indent="-368300" algn="l" rtl="0">
              <a:lnSpc>
                <a:spcPct val="100000"/>
              </a:lnSpc>
              <a:spcBef>
                <a:spcPts val="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-15ºC/4ºF to 130ºC/266ºF temperatures</a:t>
            </a:r>
            <a:endParaRPr sz="2200" b="0" i="0" u="none" strike="noStrike" cap="none">
              <a:solidFill>
                <a:schemeClr val="dk1"/>
              </a:solidFill>
              <a:latin typeface="Arial"/>
              <a:ea typeface="Arial"/>
              <a:cs typeface="Arial"/>
              <a:sym typeface="Arial"/>
            </a:endParaRPr>
          </a:p>
          <a:p>
            <a:pPr marL="697865" marR="0" lvl="1" indent="-368300" algn="l" rtl="0">
              <a:lnSpc>
                <a:spcPct val="100000"/>
              </a:lnSpc>
              <a:spcBef>
                <a:spcPts val="555"/>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0 to 12.8 pH acidity</a:t>
            </a:r>
            <a:endParaRPr sz="2200" b="0" i="0" u="none" strike="noStrike" cap="none">
              <a:solidFill>
                <a:schemeClr val="dk1"/>
              </a:solidFill>
              <a:latin typeface="Arial"/>
              <a:ea typeface="Arial"/>
              <a:cs typeface="Arial"/>
              <a:sym typeface="Arial"/>
            </a:endParaRPr>
          </a:p>
          <a:p>
            <a:pPr marL="697865" marR="0" lvl="1" indent="-368300" algn="l" rtl="0">
              <a:lnSpc>
                <a:spcPct val="100000"/>
              </a:lnSpc>
              <a:spcBef>
                <a:spcPts val="48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More than 200 atm pressure</a:t>
            </a:r>
            <a:endParaRPr sz="2200" b="0" i="0" u="none" strike="noStrike" cap="none">
              <a:solidFill>
                <a:schemeClr val="dk1"/>
              </a:solidFill>
              <a:latin typeface="Arial"/>
              <a:ea typeface="Arial"/>
              <a:cs typeface="Arial"/>
              <a:sym typeface="Arial"/>
            </a:endParaRPr>
          </a:p>
          <a:p>
            <a:pPr marL="697865" marR="0" lvl="1" indent="-368300" algn="l" rtl="0">
              <a:lnSpc>
                <a:spcPct val="100000"/>
              </a:lnSpc>
              <a:spcBef>
                <a:spcPts val="55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4 miles deep into Earth’s crust</a:t>
            </a:r>
            <a:endParaRPr sz="2200" b="0" i="0" u="none" strike="noStrike" cap="none">
              <a:solidFill>
                <a:schemeClr val="dk1"/>
              </a:solidFill>
              <a:latin typeface="Arial"/>
              <a:ea typeface="Arial"/>
              <a:cs typeface="Arial"/>
              <a:sym typeface="Arial"/>
            </a:endParaRPr>
          </a:p>
          <a:p>
            <a:pPr marL="697865" marR="0" lvl="1" indent="-368300" algn="l" rtl="0">
              <a:lnSpc>
                <a:spcPct val="100000"/>
              </a:lnSpc>
              <a:spcBef>
                <a:spcPts val="455"/>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Up to 5kGy radiation</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688324" y="571500"/>
            <a:ext cx="577024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Grand Prismatic Spring – YNP – 183ºC</a:t>
            </a:r>
            <a:endParaRPr/>
          </a:p>
        </p:txBody>
      </p:sp>
      <p:pic>
        <p:nvPicPr>
          <p:cNvPr id="184" name="Google Shape;184;p18"/>
          <p:cNvPicPr preferRelativeResize="0"/>
          <p:nvPr/>
        </p:nvPicPr>
        <p:blipFill rotWithShape="1">
          <a:blip r:embed="rId3">
            <a:alphaModFix/>
          </a:blip>
          <a:srcRect/>
          <a:stretch/>
        </p:blipFill>
        <p:spPr>
          <a:xfrm>
            <a:off x="681701" y="1315440"/>
            <a:ext cx="4893734" cy="3269258"/>
          </a:xfrm>
          <a:prstGeom prst="rect">
            <a:avLst/>
          </a:prstGeom>
          <a:noFill/>
          <a:ln>
            <a:noFill/>
          </a:ln>
        </p:spPr>
      </p:pic>
      <p:sp>
        <p:nvSpPr>
          <p:cNvPr id="185" name="Google Shape;185;p18"/>
          <p:cNvSpPr txBox="1"/>
          <p:nvPr/>
        </p:nvSpPr>
        <p:spPr>
          <a:xfrm>
            <a:off x="5987748" y="1348740"/>
            <a:ext cx="2036445" cy="3006725"/>
          </a:xfrm>
          <a:prstGeom prst="rect">
            <a:avLst/>
          </a:prstGeom>
          <a:noFill/>
          <a:ln>
            <a:noFill/>
          </a:ln>
        </p:spPr>
        <p:txBody>
          <a:bodyPr spcFirstLastPara="1" wrap="square" lIns="0" tIns="14600" rIns="0" bIns="0" anchor="t" anchorCtr="0">
            <a:spAutoFit/>
          </a:bodyPr>
          <a:lstStyle/>
          <a:p>
            <a:pPr marL="12700" marR="34925" lvl="0" indent="0" algn="l" rtl="0">
              <a:lnSpc>
                <a:spcPct val="99100"/>
              </a:lnSpc>
              <a:spcBef>
                <a:spcPts val="0"/>
              </a:spcBef>
              <a:spcAft>
                <a:spcPts val="0"/>
              </a:spcAft>
              <a:buNone/>
            </a:pPr>
            <a:r>
              <a:rPr lang="en-US" sz="1400">
                <a:solidFill>
                  <a:schemeClr val="dk1"/>
                </a:solidFill>
                <a:latin typeface="Arial"/>
                <a:ea typeface="Arial"/>
                <a:cs typeface="Arial"/>
                <a:sym typeface="Arial"/>
              </a:rPr>
              <a:t>Validates the importance  of microbes and sums up  life on Earth with  boundaries</a:t>
            </a:r>
            <a:endParaRPr sz="1400">
              <a:solidFill>
                <a:schemeClr val="dk1"/>
              </a:solidFill>
              <a:latin typeface="Arial"/>
              <a:ea typeface="Arial"/>
              <a:cs typeface="Arial"/>
              <a:sym typeface="Arial"/>
            </a:endParaRPr>
          </a:p>
          <a:p>
            <a:pPr marL="0" marR="0" lvl="0" indent="0" algn="l" rtl="0">
              <a:lnSpc>
                <a:spcPct val="100000"/>
              </a:lnSpc>
              <a:spcBef>
                <a:spcPts val="15"/>
              </a:spcBef>
              <a:spcAft>
                <a:spcPts val="0"/>
              </a:spcAft>
              <a:buNone/>
            </a:pPr>
            <a:endParaRPr sz="1500">
              <a:solidFill>
                <a:schemeClr val="dk1"/>
              </a:solidFill>
              <a:latin typeface="Arial"/>
              <a:ea typeface="Arial"/>
              <a:cs typeface="Arial"/>
              <a:sym typeface="Arial"/>
            </a:endParaRPr>
          </a:p>
          <a:p>
            <a:pPr marL="12700" marR="143510" lvl="0" indent="0" algn="just" rtl="0">
              <a:lnSpc>
                <a:spcPct val="99100"/>
              </a:lnSpc>
              <a:spcBef>
                <a:spcPts val="0"/>
              </a:spcBef>
              <a:spcAft>
                <a:spcPts val="0"/>
              </a:spcAft>
              <a:buNone/>
            </a:pPr>
            <a:r>
              <a:rPr lang="en-US" sz="1400">
                <a:solidFill>
                  <a:schemeClr val="dk1"/>
                </a:solidFill>
                <a:latin typeface="Arial"/>
                <a:ea typeface="Arial"/>
                <a:cs typeface="Arial"/>
                <a:sym typeface="Arial"/>
              </a:rPr>
              <a:t>Microbes are constantly  trying to evolve and get  deeper and deeper into  the hot springs</a:t>
            </a:r>
            <a:endParaRPr sz="1400">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1500">
              <a:solidFill>
                <a:schemeClr val="dk1"/>
              </a:solidFill>
              <a:latin typeface="Arial"/>
              <a:ea typeface="Arial"/>
              <a:cs typeface="Arial"/>
              <a:sym typeface="Arial"/>
            </a:endParaRPr>
          </a:p>
          <a:p>
            <a:pPr marL="12700" marR="5080" lvl="0" indent="0" algn="l" rtl="0">
              <a:lnSpc>
                <a:spcPct val="99100"/>
              </a:lnSpc>
              <a:spcBef>
                <a:spcPts val="0"/>
              </a:spcBef>
              <a:spcAft>
                <a:spcPts val="0"/>
              </a:spcAft>
              <a:buNone/>
            </a:pPr>
            <a:r>
              <a:rPr lang="en-US" sz="1400">
                <a:solidFill>
                  <a:schemeClr val="dk1"/>
                </a:solidFill>
                <a:latin typeface="Arial"/>
                <a:ea typeface="Arial"/>
                <a:cs typeface="Arial"/>
                <a:sym typeface="Arial"/>
              </a:rPr>
              <a:t>Eukaryotes only surround  this spring – cannot  survive close to the hot  spring</a:t>
            </a:r>
            <a:endParaRPr sz="1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pic>
        <p:nvPicPr>
          <p:cNvPr id="190" name="Google Shape;190;p19"/>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191" name="Google Shape;191;p19"/>
          <p:cNvSpPr txBox="1">
            <a:spLocks noGrp="1"/>
          </p:cNvSpPr>
          <p:nvPr>
            <p:ph type="title"/>
          </p:nvPr>
        </p:nvSpPr>
        <p:spPr>
          <a:xfrm>
            <a:off x="688324" y="571500"/>
            <a:ext cx="471360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The great “plate count” anomaly</a:t>
            </a:r>
            <a:endParaRPr/>
          </a:p>
        </p:txBody>
      </p:sp>
      <p:pic>
        <p:nvPicPr>
          <p:cNvPr id="192" name="Google Shape;192;p19"/>
          <p:cNvPicPr preferRelativeResize="0"/>
          <p:nvPr/>
        </p:nvPicPr>
        <p:blipFill rotWithShape="1">
          <a:blip r:embed="rId4">
            <a:alphaModFix/>
          </a:blip>
          <a:srcRect/>
          <a:stretch/>
        </p:blipFill>
        <p:spPr>
          <a:xfrm>
            <a:off x="495691" y="1338519"/>
            <a:ext cx="3365369" cy="2884597"/>
          </a:xfrm>
          <a:prstGeom prst="rect">
            <a:avLst/>
          </a:prstGeom>
          <a:noFill/>
          <a:ln>
            <a:noFill/>
          </a:ln>
        </p:spPr>
      </p:pic>
      <p:sp>
        <p:nvSpPr>
          <p:cNvPr id="193" name="Google Shape;193;p19"/>
          <p:cNvSpPr txBox="1"/>
          <p:nvPr/>
        </p:nvSpPr>
        <p:spPr>
          <a:xfrm>
            <a:off x="1959584" y="4395723"/>
            <a:ext cx="944244"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IJSR, Sept 2013</a:t>
            </a:r>
            <a:endParaRPr sz="1000">
              <a:solidFill>
                <a:schemeClr val="dk1"/>
              </a:solidFill>
              <a:latin typeface="Arial"/>
              <a:ea typeface="Arial"/>
              <a:cs typeface="Arial"/>
              <a:sym typeface="Arial"/>
            </a:endParaRPr>
          </a:p>
        </p:txBody>
      </p:sp>
      <p:sp>
        <p:nvSpPr>
          <p:cNvPr id="194" name="Google Shape;194;p19"/>
          <p:cNvSpPr txBox="1"/>
          <p:nvPr/>
        </p:nvSpPr>
        <p:spPr>
          <a:xfrm>
            <a:off x="4192203" y="1653540"/>
            <a:ext cx="4638675" cy="2159000"/>
          </a:xfrm>
          <a:prstGeom prst="rect">
            <a:avLst/>
          </a:prstGeom>
          <a:noFill/>
          <a:ln>
            <a:noFill/>
          </a:ln>
        </p:spPr>
        <p:txBody>
          <a:bodyPr spcFirstLastPara="1" wrap="square" lIns="0" tIns="26650" rIns="0" bIns="0" anchor="t" anchorCtr="0">
            <a:spAutoFit/>
          </a:bodyPr>
          <a:lstStyle/>
          <a:p>
            <a:pPr marL="297815" marR="154940" lvl="0" indent="-285750" algn="l" rtl="0">
              <a:lnSpc>
                <a:spcPct val="115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Cultivation based cell counts are orders of magnitude  lower than direct microscopic observation</a:t>
            </a:r>
            <a:endParaRPr sz="1400">
              <a:solidFill>
                <a:schemeClr val="dk1"/>
              </a:solidFill>
              <a:latin typeface="Arial"/>
              <a:ea typeface="Arial"/>
              <a:cs typeface="Arial"/>
              <a:sym typeface="Arial"/>
            </a:endParaRPr>
          </a:p>
          <a:p>
            <a:pPr marL="0" marR="0" lvl="0" indent="0" algn="l" rtl="0">
              <a:lnSpc>
                <a:spcPct val="100000"/>
              </a:lnSpc>
              <a:spcBef>
                <a:spcPts val="5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97815" marR="5080"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As microbiologists, we are able to cultivate only a small  minority of naturally occurring microbes</a:t>
            </a:r>
            <a:endParaRPr sz="14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endParaRPr sz="1500">
              <a:solidFill>
                <a:schemeClr val="dk1"/>
              </a:solidFill>
              <a:latin typeface="Arial"/>
              <a:ea typeface="Arial"/>
              <a:cs typeface="Arial"/>
              <a:sym typeface="Arial"/>
            </a:endParaRPr>
          </a:p>
          <a:p>
            <a:pPr marL="0" marR="0" lvl="0" indent="0" algn="l" rtl="0">
              <a:lnSpc>
                <a:spcPct val="100000"/>
              </a:lnSpc>
              <a:spcBef>
                <a:spcPts val="10"/>
              </a:spcBef>
              <a:spcAft>
                <a:spcPts val="0"/>
              </a:spcAft>
              <a:buClr>
                <a:schemeClr val="dk1"/>
              </a:buClr>
              <a:buSzPts val="1350"/>
              <a:buFont typeface="Arial"/>
              <a:buNone/>
            </a:pPr>
            <a:endParaRPr sz="1350">
              <a:solidFill>
                <a:schemeClr val="dk1"/>
              </a:solidFill>
              <a:latin typeface="Arial"/>
              <a:ea typeface="Arial"/>
              <a:cs typeface="Arial"/>
              <a:sym typeface="Arial"/>
            </a:endParaRPr>
          </a:p>
          <a:p>
            <a:pPr marL="297815" marR="36195" lvl="0" indent="-285750" algn="l" rtl="0">
              <a:lnSpc>
                <a:spcPct val="101400"/>
              </a:lnSpc>
              <a:spcBef>
                <a:spcPts val="5"/>
              </a:spcBef>
              <a:spcAft>
                <a:spcPts val="0"/>
              </a:spcAft>
              <a:buClr>
                <a:schemeClr val="dk1"/>
              </a:buClr>
              <a:buSzPts val="1400"/>
              <a:buFont typeface="Arial"/>
              <a:buChar char="•"/>
            </a:pPr>
            <a:r>
              <a:rPr lang="en-US" sz="1400">
                <a:solidFill>
                  <a:schemeClr val="dk1"/>
                </a:solidFill>
                <a:latin typeface="Arial"/>
                <a:ea typeface="Arial"/>
                <a:cs typeface="Arial"/>
                <a:sym typeface="Arial"/>
              </a:rPr>
              <a:t>Our nucleic acid derived understanding of microbial  diversity has rapidly outpaced our ability to culture new  microbes</a:t>
            </a:r>
            <a:endParaRPr sz="1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2"/>
          <p:cNvSpPr txBox="1">
            <a:spLocks noGrp="1"/>
          </p:cNvSpPr>
          <p:nvPr>
            <p:ph type="title"/>
          </p:nvPr>
        </p:nvSpPr>
        <p:spPr>
          <a:xfrm>
            <a:off x="438839" y="135635"/>
            <a:ext cx="684212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Microbes were the first life forms on this planet</a:t>
            </a:r>
            <a:endParaRPr/>
          </a:p>
        </p:txBody>
      </p:sp>
      <p:sp>
        <p:nvSpPr>
          <p:cNvPr id="52" name="Google Shape;52;p2"/>
          <p:cNvSpPr txBox="1"/>
          <p:nvPr/>
        </p:nvSpPr>
        <p:spPr>
          <a:xfrm>
            <a:off x="527739" y="692403"/>
            <a:ext cx="6550025" cy="360680"/>
          </a:xfrm>
          <a:prstGeom prst="rect">
            <a:avLst/>
          </a:prstGeom>
          <a:noFill/>
          <a:ln>
            <a:noFill/>
          </a:ln>
        </p:spPr>
        <p:txBody>
          <a:bodyPr spcFirstLastPara="1" wrap="square" lIns="0" tIns="1270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Earth declares its independence about 4600 MYA</a:t>
            </a:r>
            <a:endParaRPr sz="2200" b="0" i="0" u="none" strike="noStrike" cap="none">
              <a:solidFill>
                <a:schemeClr val="dk1"/>
              </a:solidFill>
              <a:latin typeface="Arial"/>
              <a:ea typeface="Arial"/>
              <a:cs typeface="Arial"/>
              <a:sym typeface="Arial"/>
            </a:endParaRPr>
          </a:p>
        </p:txBody>
      </p:sp>
      <p:sp>
        <p:nvSpPr>
          <p:cNvPr id="53" name="Google Shape;53;p2"/>
          <p:cNvSpPr txBox="1"/>
          <p:nvPr/>
        </p:nvSpPr>
        <p:spPr>
          <a:xfrm>
            <a:off x="527739" y="2204268"/>
            <a:ext cx="7701861" cy="2207640"/>
          </a:xfrm>
          <a:prstGeom prst="rect">
            <a:avLst/>
          </a:prstGeom>
          <a:noFill/>
          <a:ln>
            <a:noFill/>
          </a:ln>
        </p:spPr>
        <p:txBody>
          <a:bodyPr spcFirstLastPara="1" wrap="square" lIns="0" tIns="10095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First photosynthetic bacteria 3.4 billion years ago (BYA)</a:t>
            </a:r>
            <a:endParaRPr sz="2200" b="0" i="0" u="none" strike="noStrike" cap="none" dirty="0">
              <a:solidFill>
                <a:schemeClr val="dk1"/>
              </a:solidFill>
              <a:latin typeface="Arial"/>
              <a:ea typeface="Arial"/>
              <a:cs typeface="Arial"/>
              <a:sym typeface="Arial"/>
            </a:endParaRPr>
          </a:p>
          <a:p>
            <a:pPr marL="838200" marR="0" lvl="1" indent="-342900" algn="l" rtl="0">
              <a:lnSpc>
                <a:spcPct val="100000"/>
              </a:lnSpc>
              <a:spcBef>
                <a:spcPts val="565"/>
              </a:spcBef>
              <a:spcAft>
                <a:spcPts val="0"/>
              </a:spcAft>
              <a:buClr>
                <a:srgbClr val="CC3300"/>
              </a:buClr>
              <a:buSzPts val="1800"/>
              <a:buFont typeface="Arial"/>
              <a:buChar char="■"/>
            </a:pPr>
            <a:r>
              <a:rPr lang="en-US" sz="1800" b="0" i="0" u="none" strike="noStrike" cap="none" dirty="0">
                <a:solidFill>
                  <a:schemeClr val="dk1"/>
                </a:solidFill>
                <a:latin typeface="Arial"/>
                <a:ea typeface="Arial"/>
                <a:cs typeface="Arial"/>
                <a:sym typeface="Arial"/>
              </a:rPr>
              <a:t>Used sunlight for energy to create biomass</a:t>
            </a:r>
            <a:endParaRPr sz="1800" b="0" i="0" u="none" strike="noStrike" cap="none" dirty="0">
              <a:solidFill>
                <a:schemeClr val="dk1"/>
              </a:solidFill>
              <a:latin typeface="Arial"/>
              <a:ea typeface="Arial"/>
              <a:cs typeface="Arial"/>
              <a:sym typeface="Arial"/>
            </a:endParaRPr>
          </a:p>
          <a:p>
            <a:pPr marL="838200" marR="0" lvl="1" indent="-342900" algn="l" rtl="0">
              <a:lnSpc>
                <a:spcPct val="100000"/>
              </a:lnSpc>
              <a:spcBef>
                <a:spcPts val="434"/>
              </a:spcBef>
              <a:spcAft>
                <a:spcPts val="0"/>
              </a:spcAft>
              <a:buClr>
                <a:srgbClr val="CC3300"/>
              </a:buClr>
              <a:buSzPts val="1800"/>
              <a:buFont typeface="Arial"/>
              <a:buChar char="■"/>
            </a:pPr>
            <a:r>
              <a:rPr lang="en-US" sz="1800" b="0" i="0" u="none" strike="noStrike" cap="none" dirty="0">
                <a:solidFill>
                  <a:schemeClr val="dk1"/>
                </a:solidFill>
                <a:latin typeface="Arial"/>
                <a:ea typeface="Arial"/>
                <a:cs typeface="Arial"/>
                <a:sym typeface="Arial"/>
              </a:rPr>
              <a:t>Anaerobic (anoxic photosynthesis)</a:t>
            </a:r>
            <a:endParaRPr sz="1800" b="0" i="0" u="none" strike="noStrike" cap="none" dirty="0">
              <a:solidFill>
                <a:schemeClr val="dk1"/>
              </a:solidFill>
              <a:latin typeface="Arial"/>
              <a:ea typeface="Arial"/>
              <a:cs typeface="Arial"/>
              <a:sym typeface="Arial"/>
            </a:endParaRPr>
          </a:p>
          <a:p>
            <a:pPr marL="380365" marR="0" lvl="0" indent="-368300" algn="l" rtl="0">
              <a:lnSpc>
                <a:spcPct val="100000"/>
              </a:lnSpc>
              <a:spcBef>
                <a:spcPts val="535"/>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2.7 BYA first oxygen producers emerge</a:t>
            </a:r>
            <a:endParaRPr sz="2200" b="0" i="0" u="none" strike="noStrike" cap="none" dirty="0">
              <a:solidFill>
                <a:schemeClr val="dk1"/>
              </a:solidFill>
              <a:latin typeface="Arial"/>
              <a:ea typeface="Arial"/>
              <a:cs typeface="Arial"/>
              <a:sym typeface="Arial"/>
            </a:endParaRPr>
          </a:p>
          <a:p>
            <a:pPr marL="838200" marR="0" lvl="1" indent="-342900" algn="l" rtl="0">
              <a:lnSpc>
                <a:spcPct val="100000"/>
              </a:lnSpc>
              <a:spcBef>
                <a:spcPts val="470"/>
              </a:spcBef>
              <a:spcAft>
                <a:spcPts val="0"/>
              </a:spcAft>
              <a:buClr>
                <a:srgbClr val="CC3300"/>
              </a:buClr>
              <a:buSzPts val="1800"/>
              <a:buFont typeface="Arial"/>
              <a:buChar char="■"/>
            </a:pPr>
            <a:r>
              <a:rPr lang="en-US" sz="1800" b="0" i="0" u="none" strike="noStrike" cap="none" dirty="0">
                <a:solidFill>
                  <a:schemeClr val="dk1"/>
                </a:solidFill>
                <a:latin typeface="Arial"/>
                <a:ea typeface="Arial"/>
                <a:cs typeface="Arial"/>
                <a:sym typeface="Arial"/>
              </a:rPr>
              <a:t>Oxygen as waste product during respiration</a:t>
            </a:r>
            <a:endParaRPr sz="1800" b="0" i="0" u="none" strike="noStrike" cap="none" dirty="0">
              <a:solidFill>
                <a:schemeClr val="dk1"/>
              </a:solidFill>
              <a:latin typeface="Arial"/>
              <a:ea typeface="Arial"/>
              <a:cs typeface="Arial"/>
              <a:sym typeface="Arial"/>
            </a:endParaRPr>
          </a:p>
          <a:p>
            <a:pPr marL="838200" marR="0" lvl="1" indent="-342900" algn="l" rtl="0">
              <a:lnSpc>
                <a:spcPct val="100000"/>
              </a:lnSpc>
              <a:spcBef>
                <a:spcPts val="530"/>
              </a:spcBef>
              <a:spcAft>
                <a:spcPts val="0"/>
              </a:spcAft>
              <a:buClr>
                <a:srgbClr val="CC3300"/>
              </a:buClr>
              <a:buSzPts val="1800"/>
              <a:buFont typeface="Arial"/>
              <a:buChar char="■"/>
            </a:pPr>
            <a:r>
              <a:rPr lang="en-US" sz="1800" b="0" i="0" u="none" strike="noStrike" cap="none" dirty="0">
                <a:solidFill>
                  <a:schemeClr val="dk1"/>
                </a:solidFill>
                <a:latin typeface="Arial"/>
                <a:ea typeface="Arial"/>
                <a:cs typeface="Arial"/>
                <a:sym typeface="Arial"/>
              </a:rPr>
              <a:t>Most of the oxygen was sequestered and not readily available</a:t>
            </a:r>
            <a:endParaRPr sz="1800" b="0" i="0" u="none" strike="noStrike" cap="none" dirty="0">
              <a:solidFill>
                <a:schemeClr val="dk1"/>
              </a:solidFill>
              <a:latin typeface="Arial"/>
              <a:ea typeface="Arial"/>
              <a:cs typeface="Arial"/>
              <a:sym typeface="Arial"/>
            </a:endParaRPr>
          </a:p>
        </p:txBody>
      </p:sp>
      <p:pic>
        <p:nvPicPr>
          <p:cNvPr id="54" name="Google Shape;54;p2"/>
          <p:cNvPicPr preferRelativeResize="0"/>
          <p:nvPr/>
        </p:nvPicPr>
        <p:blipFill rotWithShape="1">
          <a:blip r:embed="rId3">
            <a:alphaModFix/>
          </a:blip>
          <a:srcRect/>
          <a:stretch/>
        </p:blipFill>
        <p:spPr>
          <a:xfrm>
            <a:off x="2100300" y="1168400"/>
            <a:ext cx="3369170" cy="10145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608949" y="160020"/>
            <a:ext cx="504380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Total number of genomes at NCBI</a:t>
            </a:r>
            <a:endParaRPr/>
          </a:p>
        </p:txBody>
      </p:sp>
      <p:grpSp>
        <p:nvGrpSpPr>
          <p:cNvPr id="200" name="Google Shape;200;p20"/>
          <p:cNvGrpSpPr/>
          <p:nvPr/>
        </p:nvGrpSpPr>
        <p:grpSpPr>
          <a:xfrm>
            <a:off x="2069485" y="1330794"/>
            <a:ext cx="3775287" cy="2320669"/>
            <a:chOff x="2069485" y="1330794"/>
            <a:chExt cx="3775287" cy="2320669"/>
          </a:xfrm>
        </p:grpSpPr>
        <p:pic>
          <p:nvPicPr>
            <p:cNvPr id="201" name="Google Shape;201;p20"/>
            <p:cNvPicPr preferRelativeResize="0"/>
            <p:nvPr/>
          </p:nvPicPr>
          <p:blipFill rotWithShape="1">
            <a:blip r:embed="rId3">
              <a:alphaModFix/>
            </a:blip>
            <a:srcRect/>
            <a:stretch/>
          </p:blipFill>
          <p:spPr>
            <a:xfrm>
              <a:off x="2286000" y="1709928"/>
              <a:ext cx="3383279" cy="1908048"/>
            </a:xfrm>
            <a:prstGeom prst="rect">
              <a:avLst/>
            </a:prstGeom>
            <a:noFill/>
            <a:ln>
              <a:noFill/>
            </a:ln>
          </p:spPr>
        </p:pic>
        <p:sp>
          <p:nvSpPr>
            <p:cNvPr id="202" name="Google Shape;202;p20"/>
            <p:cNvSpPr/>
            <p:nvPr/>
          </p:nvSpPr>
          <p:spPr>
            <a:xfrm>
              <a:off x="2331720" y="1734311"/>
              <a:ext cx="3291840" cy="1878964"/>
            </a:xfrm>
            <a:custGeom>
              <a:avLst/>
              <a:gdLst/>
              <a:ahLst/>
              <a:cxnLst/>
              <a:rect l="l" t="t" r="r" b="b"/>
              <a:pathLst>
                <a:path w="3291840" h="1878964" extrusionOk="0">
                  <a:moveTo>
                    <a:pt x="298704" y="1801368"/>
                  </a:moveTo>
                  <a:lnTo>
                    <a:pt x="0" y="1801368"/>
                  </a:lnTo>
                  <a:lnTo>
                    <a:pt x="0" y="1878418"/>
                  </a:lnTo>
                  <a:lnTo>
                    <a:pt x="298704" y="1878418"/>
                  </a:lnTo>
                  <a:lnTo>
                    <a:pt x="298704" y="1801368"/>
                  </a:lnTo>
                  <a:close/>
                </a:path>
                <a:path w="3291840" h="1878964" extrusionOk="0">
                  <a:moveTo>
                    <a:pt x="1048512" y="0"/>
                  </a:moveTo>
                  <a:lnTo>
                    <a:pt x="746760" y="0"/>
                  </a:lnTo>
                  <a:lnTo>
                    <a:pt x="746760" y="1878418"/>
                  </a:lnTo>
                  <a:lnTo>
                    <a:pt x="1048512" y="1878418"/>
                  </a:lnTo>
                  <a:lnTo>
                    <a:pt x="1048512" y="0"/>
                  </a:lnTo>
                  <a:close/>
                </a:path>
                <a:path w="3291840" h="1878964" extrusionOk="0">
                  <a:moveTo>
                    <a:pt x="1795272" y="1597152"/>
                  </a:moveTo>
                  <a:lnTo>
                    <a:pt x="1496568" y="1597152"/>
                  </a:lnTo>
                  <a:lnTo>
                    <a:pt x="1496568" y="1878418"/>
                  </a:lnTo>
                  <a:lnTo>
                    <a:pt x="1795272" y="1878418"/>
                  </a:lnTo>
                  <a:lnTo>
                    <a:pt x="1795272" y="1597152"/>
                  </a:lnTo>
                  <a:close/>
                </a:path>
                <a:path w="3291840" h="1878964" extrusionOk="0">
                  <a:moveTo>
                    <a:pt x="2542032" y="1728216"/>
                  </a:moveTo>
                  <a:lnTo>
                    <a:pt x="2243328" y="1728216"/>
                  </a:lnTo>
                  <a:lnTo>
                    <a:pt x="2243328" y="1878418"/>
                  </a:lnTo>
                  <a:lnTo>
                    <a:pt x="2542032" y="1878418"/>
                  </a:lnTo>
                  <a:lnTo>
                    <a:pt x="2542032" y="1728216"/>
                  </a:lnTo>
                  <a:close/>
                </a:path>
                <a:path w="3291840" h="1878964" extrusionOk="0">
                  <a:moveTo>
                    <a:pt x="3291840" y="1767840"/>
                  </a:moveTo>
                  <a:lnTo>
                    <a:pt x="2990088" y="1767840"/>
                  </a:lnTo>
                  <a:lnTo>
                    <a:pt x="2990088" y="1878418"/>
                  </a:lnTo>
                  <a:lnTo>
                    <a:pt x="3291840" y="1878418"/>
                  </a:lnTo>
                  <a:lnTo>
                    <a:pt x="3291840" y="1767840"/>
                  </a:lnTo>
                  <a:close/>
                </a:path>
              </a:pathLst>
            </a:custGeom>
            <a:solidFill>
              <a:srgbClr val="7379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20"/>
            <p:cNvSpPr/>
            <p:nvPr/>
          </p:nvSpPr>
          <p:spPr>
            <a:xfrm>
              <a:off x="2331606" y="1734106"/>
              <a:ext cx="3290570" cy="1877695"/>
            </a:xfrm>
            <a:custGeom>
              <a:avLst/>
              <a:gdLst/>
              <a:ahLst/>
              <a:cxnLst/>
              <a:rect l="l" t="t" r="r" b="b"/>
              <a:pathLst>
                <a:path w="3290570" h="1877695" extrusionOk="0">
                  <a:moveTo>
                    <a:pt x="0" y="1800449"/>
                  </a:moveTo>
                  <a:lnTo>
                    <a:pt x="298551" y="1800449"/>
                  </a:lnTo>
                  <a:lnTo>
                    <a:pt x="298551" y="1877459"/>
                  </a:lnTo>
                  <a:lnTo>
                    <a:pt x="0" y="1877459"/>
                  </a:lnTo>
                  <a:lnTo>
                    <a:pt x="0" y="1800449"/>
                  </a:lnTo>
                  <a:close/>
                </a:path>
                <a:path w="3290570" h="1877695" extrusionOk="0">
                  <a:moveTo>
                    <a:pt x="746379" y="0"/>
                  </a:moveTo>
                  <a:lnTo>
                    <a:pt x="1047977" y="0"/>
                  </a:lnTo>
                  <a:lnTo>
                    <a:pt x="1047977" y="1877459"/>
                  </a:lnTo>
                  <a:lnTo>
                    <a:pt x="746379" y="1877459"/>
                  </a:lnTo>
                  <a:lnTo>
                    <a:pt x="746379" y="0"/>
                  </a:lnTo>
                  <a:close/>
                </a:path>
                <a:path w="3290570" h="1877695" extrusionOk="0">
                  <a:moveTo>
                    <a:pt x="1495804" y="1596337"/>
                  </a:moveTo>
                  <a:lnTo>
                    <a:pt x="1794356" y="1596337"/>
                  </a:lnTo>
                  <a:lnTo>
                    <a:pt x="1794356" y="1877459"/>
                  </a:lnTo>
                  <a:lnTo>
                    <a:pt x="1495804" y="1877459"/>
                  </a:lnTo>
                  <a:lnTo>
                    <a:pt x="1495804" y="1596337"/>
                  </a:lnTo>
                  <a:close/>
                </a:path>
                <a:path w="3290570" h="1877695" extrusionOk="0">
                  <a:moveTo>
                    <a:pt x="2242183" y="1727334"/>
                  </a:moveTo>
                  <a:lnTo>
                    <a:pt x="2540735" y="1727334"/>
                  </a:lnTo>
                  <a:lnTo>
                    <a:pt x="2540735" y="1877459"/>
                  </a:lnTo>
                  <a:lnTo>
                    <a:pt x="2242183" y="1877459"/>
                  </a:lnTo>
                  <a:lnTo>
                    <a:pt x="2242183" y="1727334"/>
                  </a:lnTo>
                  <a:close/>
                </a:path>
                <a:path w="3290570" h="1877695" extrusionOk="0">
                  <a:moveTo>
                    <a:pt x="2988563" y="1766938"/>
                  </a:moveTo>
                  <a:lnTo>
                    <a:pt x="3290161" y="1766938"/>
                  </a:lnTo>
                  <a:lnTo>
                    <a:pt x="3290161" y="1877459"/>
                  </a:lnTo>
                  <a:lnTo>
                    <a:pt x="2988563" y="1877459"/>
                  </a:lnTo>
                  <a:lnTo>
                    <a:pt x="2988563" y="1766938"/>
                  </a:lnTo>
                  <a:close/>
                </a:path>
              </a:pathLst>
            </a:custGeom>
            <a:noFill/>
            <a:ln w="9525" cap="flat" cmpd="sng">
              <a:solidFill>
                <a:srgbClr val="282C5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0"/>
            <p:cNvSpPr/>
            <p:nvPr/>
          </p:nvSpPr>
          <p:spPr>
            <a:xfrm>
              <a:off x="2107797" y="1331958"/>
              <a:ext cx="0" cy="2280920"/>
            </a:xfrm>
            <a:custGeom>
              <a:avLst/>
              <a:gdLst/>
              <a:ahLst/>
              <a:cxnLst/>
              <a:rect l="l" t="t" r="r" b="b"/>
              <a:pathLst>
                <a:path w="120000" h="2280920" extrusionOk="0">
                  <a:moveTo>
                    <a:pt x="0" y="2280770"/>
                  </a:moveTo>
                  <a:lnTo>
                    <a:pt x="0" y="0"/>
                  </a:lnTo>
                </a:path>
              </a:pathLst>
            </a:custGeom>
            <a:noFill/>
            <a:ln w="9525" cap="flat" cmpd="sng">
              <a:solidFill>
                <a:srgbClr val="8E90A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20"/>
            <p:cNvSpPr/>
            <p:nvPr/>
          </p:nvSpPr>
          <p:spPr>
            <a:xfrm>
              <a:off x="2069485" y="1330794"/>
              <a:ext cx="38735" cy="2280920"/>
            </a:xfrm>
            <a:custGeom>
              <a:avLst/>
              <a:gdLst/>
              <a:ahLst/>
              <a:cxnLst/>
              <a:rect l="l" t="t" r="r" b="b"/>
              <a:pathLst>
                <a:path w="38735" h="2280920" extrusionOk="0">
                  <a:moveTo>
                    <a:pt x="0" y="2280770"/>
                  </a:moveTo>
                  <a:lnTo>
                    <a:pt x="38291" y="2280770"/>
                  </a:lnTo>
                </a:path>
                <a:path w="38735" h="2280920" extrusionOk="0">
                  <a:moveTo>
                    <a:pt x="0" y="1826001"/>
                  </a:moveTo>
                  <a:lnTo>
                    <a:pt x="38291" y="1826001"/>
                  </a:lnTo>
                </a:path>
                <a:path w="38735" h="2280920" extrusionOk="0">
                  <a:moveTo>
                    <a:pt x="0" y="1369034"/>
                  </a:moveTo>
                  <a:lnTo>
                    <a:pt x="38291" y="1369034"/>
                  </a:lnTo>
                </a:path>
                <a:path w="38735" h="2280920" extrusionOk="0">
                  <a:moveTo>
                    <a:pt x="0" y="912067"/>
                  </a:moveTo>
                  <a:lnTo>
                    <a:pt x="38291" y="912067"/>
                  </a:lnTo>
                </a:path>
                <a:path w="38735" h="2280920" extrusionOk="0">
                  <a:moveTo>
                    <a:pt x="0" y="455100"/>
                  </a:moveTo>
                  <a:lnTo>
                    <a:pt x="38291" y="455100"/>
                  </a:lnTo>
                </a:path>
                <a:path w="38735" h="2280920" extrusionOk="0">
                  <a:moveTo>
                    <a:pt x="0" y="0"/>
                  </a:moveTo>
                  <a:lnTo>
                    <a:pt x="38291" y="0"/>
                  </a:lnTo>
                </a:path>
              </a:pathLst>
            </a:custGeom>
            <a:noFill/>
            <a:ln w="9525" cap="flat" cmpd="sng">
              <a:solidFill>
                <a:srgbClr val="8E90A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20"/>
            <p:cNvSpPr/>
            <p:nvPr/>
          </p:nvSpPr>
          <p:spPr>
            <a:xfrm>
              <a:off x="2107797" y="3612728"/>
              <a:ext cx="3736975" cy="38735"/>
            </a:xfrm>
            <a:custGeom>
              <a:avLst/>
              <a:gdLst/>
              <a:ahLst/>
              <a:cxnLst/>
              <a:rect l="l" t="t" r="r" b="b"/>
              <a:pathLst>
                <a:path w="3736975" h="38735" extrusionOk="0">
                  <a:moveTo>
                    <a:pt x="0" y="0"/>
                  </a:moveTo>
                  <a:lnTo>
                    <a:pt x="3736753" y="0"/>
                  </a:lnTo>
                </a:path>
                <a:path w="3736975" h="38735" extrusionOk="0">
                  <a:moveTo>
                    <a:pt x="0" y="0"/>
                  </a:moveTo>
                  <a:lnTo>
                    <a:pt x="0" y="38291"/>
                  </a:lnTo>
                </a:path>
                <a:path w="3736975" h="38735" extrusionOk="0">
                  <a:moveTo>
                    <a:pt x="747797" y="0"/>
                  </a:moveTo>
                  <a:lnTo>
                    <a:pt x="747797" y="38291"/>
                  </a:lnTo>
                </a:path>
                <a:path w="3736975" h="38735" extrusionOk="0">
                  <a:moveTo>
                    <a:pt x="1494176" y="0"/>
                  </a:moveTo>
                  <a:lnTo>
                    <a:pt x="1494176" y="38291"/>
                  </a:lnTo>
                </a:path>
                <a:path w="3736975" h="38735" extrusionOk="0">
                  <a:moveTo>
                    <a:pt x="2240555" y="0"/>
                  </a:moveTo>
                  <a:lnTo>
                    <a:pt x="2240555" y="38291"/>
                  </a:lnTo>
                </a:path>
                <a:path w="3736975" h="38735" extrusionOk="0">
                  <a:moveTo>
                    <a:pt x="2989981" y="0"/>
                  </a:moveTo>
                  <a:lnTo>
                    <a:pt x="2989981" y="38291"/>
                  </a:lnTo>
                </a:path>
                <a:path w="3736975" h="38735" extrusionOk="0">
                  <a:moveTo>
                    <a:pt x="3736753" y="0"/>
                  </a:moveTo>
                  <a:lnTo>
                    <a:pt x="3736753" y="38291"/>
                  </a:lnTo>
                </a:path>
              </a:pathLst>
            </a:custGeom>
            <a:noFill/>
            <a:ln w="9525" cap="flat" cmpd="sng">
              <a:solidFill>
                <a:srgbClr val="8E90A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7" name="Google Shape;207;p20"/>
          <p:cNvSpPr txBox="1"/>
          <p:nvPr/>
        </p:nvSpPr>
        <p:spPr>
          <a:xfrm>
            <a:off x="2327738" y="3304540"/>
            <a:ext cx="30797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8583</a:t>
            </a:r>
            <a:endParaRPr sz="1000">
              <a:solidFill>
                <a:schemeClr val="dk1"/>
              </a:solidFill>
              <a:latin typeface="Arial"/>
              <a:ea typeface="Arial"/>
              <a:cs typeface="Arial"/>
              <a:sym typeface="Arial"/>
            </a:endParaRPr>
          </a:p>
        </p:txBody>
      </p:sp>
      <p:sp>
        <p:nvSpPr>
          <p:cNvPr id="208" name="Google Shape;208;p20"/>
          <p:cNvSpPr txBox="1"/>
          <p:nvPr/>
        </p:nvSpPr>
        <p:spPr>
          <a:xfrm>
            <a:off x="3004859" y="1506220"/>
            <a:ext cx="44958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205698</a:t>
            </a:r>
            <a:endParaRPr sz="1000">
              <a:solidFill>
                <a:schemeClr val="dk1"/>
              </a:solidFill>
              <a:latin typeface="Arial"/>
              <a:ea typeface="Arial"/>
              <a:cs typeface="Arial"/>
              <a:sym typeface="Arial"/>
            </a:endParaRPr>
          </a:p>
        </p:txBody>
      </p:sp>
      <p:sp>
        <p:nvSpPr>
          <p:cNvPr id="209" name="Google Shape;209;p20"/>
          <p:cNvSpPr txBox="1"/>
          <p:nvPr/>
        </p:nvSpPr>
        <p:spPr>
          <a:xfrm>
            <a:off x="3787897" y="3103372"/>
            <a:ext cx="37846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30684</a:t>
            </a:r>
            <a:endParaRPr sz="1000">
              <a:solidFill>
                <a:schemeClr val="dk1"/>
              </a:solidFill>
              <a:latin typeface="Arial"/>
              <a:ea typeface="Arial"/>
              <a:cs typeface="Arial"/>
              <a:sym typeface="Arial"/>
            </a:endParaRPr>
          </a:p>
        </p:txBody>
      </p:sp>
      <p:sp>
        <p:nvSpPr>
          <p:cNvPr id="210" name="Google Shape;210;p20"/>
          <p:cNvSpPr txBox="1"/>
          <p:nvPr/>
        </p:nvSpPr>
        <p:spPr>
          <a:xfrm>
            <a:off x="4535628" y="3234435"/>
            <a:ext cx="37846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16543</a:t>
            </a:r>
            <a:endParaRPr sz="1000">
              <a:solidFill>
                <a:schemeClr val="dk1"/>
              </a:solidFill>
              <a:latin typeface="Arial"/>
              <a:ea typeface="Arial"/>
              <a:cs typeface="Arial"/>
              <a:sym typeface="Arial"/>
            </a:endParaRPr>
          </a:p>
        </p:txBody>
      </p:sp>
      <p:sp>
        <p:nvSpPr>
          <p:cNvPr id="211" name="Google Shape;211;p20"/>
          <p:cNvSpPr txBox="1"/>
          <p:nvPr/>
        </p:nvSpPr>
        <p:spPr>
          <a:xfrm>
            <a:off x="5283361" y="3271011"/>
            <a:ext cx="37846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12254</a:t>
            </a:r>
            <a:endParaRPr sz="1000">
              <a:solidFill>
                <a:schemeClr val="dk1"/>
              </a:solidFill>
              <a:latin typeface="Arial"/>
              <a:ea typeface="Arial"/>
              <a:cs typeface="Arial"/>
              <a:sym typeface="Arial"/>
            </a:endParaRPr>
          </a:p>
        </p:txBody>
      </p:sp>
      <p:sp>
        <p:nvSpPr>
          <p:cNvPr id="212" name="Google Shape;212;p20"/>
          <p:cNvSpPr txBox="1"/>
          <p:nvPr/>
        </p:nvSpPr>
        <p:spPr>
          <a:xfrm>
            <a:off x="1915275" y="3511803"/>
            <a:ext cx="9652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0</a:t>
            </a:r>
            <a:endParaRPr sz="1000">
              <a:solidFill>
                <a:schemeClr val="dk1"/>
              </a:solidFill>
              <a:latin typeface="Arial"/>
              <a:ea typeface="Arial"/>
              <a:cs typeface="Arial"/>
              <a:sym typeface="Arial"/>
            </a:endParaRPr>
          </a:p>
        </p:txBody>
      </p:sp>
      <p:sp>
        <p:nvSpPr>
          <p:cNvPr id="213" name="Google Shape;213;p20"/>
          <p:cNvSpPr txBox="1"/>
          <p:nvPr/>
        </p:nvSpPr>
        <p:spPr>
          <a:xfrm>
            <a:off x="1632827" y="3054604"/>
            <a:ext cx="37592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50000</a:t>
            </a:r>
            <a:endParaRPr sz="1000">
              <a:solidFill>
                <a:schemeClr val="dk1"/>
              </a:solidFill>
              <a:latin typeface="Arial"/>
              <a:ea typeface="Arial"/>
              <a:cs typeface="Arial"/>
              <a:sym typeface="Arial"/>
            </a:endParaRPr>
          </a:p>
        </p:txBody>
      </p:sp>
      <p:sp>
        <p:nvSpPr>
          <p:cNvPr id="214" name="Google Shape;214;p20"/>
          <p:cNvSpPr txBox="1"/>
          <p:nvPr/>
        </p:nvSpPr>
        <p:spPr>
          <a:xfrm>
            <a:off x="1562215" y="2597404"/>
            <a:ext cx="45720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100000</a:t>
            </a:r>
            <a:endParaRPr sz="1000">
              <a:solidFill>
                <a:schemeClr val="dk1"/>
              </a:solidFill>
              <a:latin typeface="Arial"/>
              <a:ea typeface="Arial"/>
              <a:cs typeface="Arial"/>
              <a:sym typeface="Arial"/>
            </a:endParaRPr>
          </a:p>
        </p:txBody>
      </p:sp>
      <p:sp>
        <p:nvSpPr>
          <p:cNvPr id="215" name="Google Shape;215;p20"/>
          <p:cNvSpPr txBox="1"/>
          <p:nvPr/>
        </p:nvSpPr>
        <p:spPr>
          <a:xfrm>
            <a:off x="1562215" y="2140204"/>
            <a:ext cx="45720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150000</a:t>
            </a:r>
            <a:endParaRPr sz="1000">
              <a:solidFill>
                <a:schemeClr val="dk1"/>
              </a:solidFill>
              <a:latin typeface="Arial"/>
              <a:ea typeface="Arial"/>
              <a:cs typeface="Arial"/>
              <a:sym typeface="Arial"/>
            </a:endParaRPr>
          </a:p>
        </p:txBody>
      </p:sp>
      <p:sp>
        <p:nvSpPr>
          <p:cNvPr id="216" name="Google Shape;216;p20"/>
          <p:cNvSpPr txBox="1"/>
          <p:nvPr/>
        </p:nvSpPr>
        <p:spPr>
          <a:xfrm>
            <a:off x="1562215" y="1686052"/>
            <a:ext cx="45720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200000</a:t>
            </a:r>
            <a:endParaRPr sz="1000">
              <a:solidFill>
                <a:schemeClr val="dk1"/>
              </a:solidFill>
              <a:latin typeface="Arial"/>
              <a:ea typeface="Arial"/>
              <a:cs typeface="Arial"/>
              <a:sym typeface="Arial"/>
            </a:endParaRPr>
          </a:p>
        </p:txBody>
      </p:sp>
      <p:sp>
        <p:nvSpPr>
          <p:cNvPr id="217" name="Google Shape;217;p20"/>
          <p:cNvSpPr txBox="1"/>
          <p:nvPr/>
        </p:nvSpPr>
        <p:spPr>
          <a:xfrm>
            <a:off x="1562215" y="1228852"/>
            <a:ext cx="45720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250000</a:t>
            </a:r>
            <a:endParaRPr sz="1000">
              <a:solidFill>
                <a:schemeClr val="dk1"/>
              </a:solidFill>
              <a:latin typeface="Arial"/>
              <a:ea typeface="Arial"/>
              <a:cs typeface="Arial"/>
              <a:sym typeface="Arial"/>
            </a:endParaRPr>
          </a:p>
        </p:txBody>
      </p:sp>
      <p:sp>
        <p:nvSpPr>
          <p:cNvPr id="218" name="Google Shape;218;p20"/>
          <p:cNvSpPr txBox="1"/>
          <p:nvPr/>
        </p:nvSpPr>
        <p:spPr>
          <a:xfrm>
            <a:off x="2151335" y="3664203"/>
            <a:ext cx="142557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Eukaryotes Prokaryotes</a:t>
            </a:r>
            <a:endParaRPr sz="1000">
              <a:solidFill>
                <a:schemeClr val="dk1"/>
              </a:solidFill>
              <a:latin typeface="Arial"/>
              <a:ea typeface="Arial"/>
              <a:cs typeface="Arial"/>
              <a:sym typeface="Arial"/>
            </a:endParaRPr>
          </a:p>
        </p:txBody>
      </p:sp>
      <p:sp>
        <p:nvSpPr>
          <p:cNvPr id="219" name="Google Shape;219;p20"/>
          <p:cNvSpPr txBox="1"/>
          <p:nvPr/>
        </p:nvSpPr>
        <p:spPr>
          <a:xfrm>
            <a:off x="4454602" y="3664203"/>
            <a:ext cx="54610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Plasmids</a:t>
            </a:r>
            <a:endParaRPr sz="1000">
              <a:solidFill>
                <a:schemeClr val="dk1"/>
              </a:solidFill>
              <a:latin typeface="Arial"/>
              <a:ea typeface="Arial"/>
              <a:cs typeface="Arial"/>
              <a:sym typeface="Arial"/>
            </a:endParaRPr>
          </a:p>
        </p:txBody>
      </p:sp>
      <p:sp>
        <p:nvSpPr>
          <p:cNvPr id="220" name="Google Shape;220;p20"/>
          <p:cNvSpPr txBox="1"/>
          <p:nvPr/>
        </p:nvSpPr>
        <p:spPr>
          <a:xfrm>
            <a:off x="5152868" y="3664203"/>
            <a:ext cx="63563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rgbClr val="40458C"/>
                </a:solidFill>
                <a:latin typeface="Arial"/>
                <a:ea typeface="Arial"/>
                <a:cs typeface="Arial"/>
                <a:sym typeface="Arial"/>
              </a:rPr>
              <a:t>Organelles</a:t>
            </a:r>
            <a:endParaRPr sz="1000">
              <a:solidFill>
                <a:schemeClr val="dk1"/>
              </a:solidFill>
              <a:latin typeface="Arial"/>
              <a:ea typeface="Arial"/>
              <a:cs typeface="Arial"/>
              <a:sym typeface="Arial"/>
            </a:endParaRPr>
          </a:p>
        </p:txBody>
      </p:sp>
      <p:sp>
        <p:nvSpPr>
          <p:cNvPr id="221" name="Google Shape;221;p20"/>
          <p:cNvSpPr txBox="1"/>
          <p:nvPr/>
        </p:nvSpPr>
        <p:spPr>
          <a:xfrm rot="-5400000">
            <a:off x="834470" y="2386958"/>
            <a:ext cx="1253490" cy="167640"/>
          </a:xfrm>
          <a:prstGeom prst="rect">
            <a:avLst/>
          </a:prstGeom>
          <a:noFill/>
          <a:ln>
            <a:noFill/>
          </a:ln>
        </p:spPr>
        <p:txBody>
          <a:bodyPr spcFirstLastPara="1" wrap="square" lIns="0" tIns="625" rIns="0" bIns="0" anchor="t" anchorCtr="0">
            <a:spAutoFit/>
          </a:bodyPr>
          <a:lstStyle/>
          <a:p>
            <a:pPr marL="12700" marR="0" lvl="0" indent="0" algn="l" rtl="0">
              <a:lnSpc>
                <a:spcPct val="100000"/>
              </a:lnSpc>
              <a:spcBef>
                <a:spcPts val="0"/>
              </a:spcBef>
              <a:spcAft>
                <a:spcPts val="0"/>
              </a:spcAft>
              <a:buNone/>
            </a:pPr>
            <a:r>
              <a:rPr lang="en-US" sz="1000" b="1">
                <a:solidFill>
                  <a:srgbClr val="40458C"/>
                </a:solidFill>
                <a:latin typeface="Arial"/>
                <a:ea typeface="Arial"/>
                <a:cs typeface="Arial"/>
                <a:sym typeface="Arial"/>
              </a:rPr>
              <a:t>Number of genomes</a:t>
            </a:r>
            <a:endParaRPr sz="1000">
              <a:solidFill>
                <a:schemeClr val="dk1"/>
              </a:solidFill>
              <a:latin typeface="Arial"/>
              <a:ea typeface="Arial"/>
              <a:cs typeface="Arial"/>
              <a:sym typeface="Arial"/>
            </a:endParaRPr>
          </a:p>
        </p:txBody>
      </p:sp>
      <p:sp>
        <p:nvSpPr>
          <p:cNvPr id="222" name="Google Shape;222;p20"/>
          <p:cNvSpPr txBox="1"/>
          <p:nvPr/>
        </p:nvSpPr>
        <p:spPr>
          <a:xfrm>
            <a:off x="3668009" y="3636771"/>
            <a:ext cx="618490" cy="385445"/>
          </a:xfrm>
          <a:prstGeom prst="rect">
            <a:avLst/>
          </a:prstGeom>
          <a:noFill/>
          <a:ln>
            <a:noFill/>
          </a:ln>
        </p:spPr>
        <p:txBody>
          <a:bodyPr spcFirstLastPara="1" wrap="square" lIns="0" tIns="40000" rIns="0" bIns="0" anchor="t" anchorCtr="0">
            <a:spAutoFit/>
          </a:bodyPr>
          <a:lstStyle/>
          <a:p>
            <a:pPr marL="0" marR="0" lvl="0" indent="0" algn="ctr" rtl="0">
              <a:lnSpc>
                <a:spcPct val="100000"/>
              </a:lnSpc>
              <a:spcBef>
                <a:spcPts val="0"/>
              </a:spcBef>
              <a:spcAft>
                <a:spcPts val="0"/>
              </a:spcAft>
              <a:buNone/>
            </a:pPr>
            <a:r>
              <a:rPr lang="en-US" sz="1000">
                <a:solidFill>
                  <a:srgbClr val="40458C"/>
                </a:solidFill>
                <a:latin typeface="Arial"/>
                <a:ea typeface="Arial"/>
                <a:cs typeface="Arial"/>
                <a:sym typeface="Arial"/>
              </a:rPr>
              <a:t>Viruses</a:t>
            </a:r>
            <a:endParaRPr sz="1000">
              <a:solidFill>
                <a:schemeClr val="dk1"/>
              </a:solidFill>
              <a:latin typeface="Arial"/>
              <a:ea typeface="Arial"/>
              <a:cs typeface="Arial"/>
              <a:sym typeface="Arial"/>
            </a:endParaRPr>
          </a:p>
          <a:p>
            <a:pPr marL="0" marR="0" lvl="0" indent="0" algn="ctr" rtl="0">
              <a:lnSpc>
                <a:spcPct val="100000"/>
              </a:lnSpc>
              <a:spcBef>
                <a:spcPts val="215"/>
              </a:spcBef>
              <a:spcAft>
                <a:spcPts val="0"/>
              </a:spcAft>
              <a:buNone/>
            </a:pPr>
            <a:r>
              <a:rPr lang="en-US" sz="1000" b="1">
                <a:solidFill>
                  <a:srgbClr val="40458C"/>
                </a:solidFill>
                <a:latin typeface="Arial"/>
                <a:ea typeface="Arial"/>
                <a:cs typeface="Arial"/>
                <a:sym typeface="Arial"/>
              </a:rPr>
              <a:t>Organism</a:t>
            </a:r>
            <a:endParaRPr sz="1000">
              <a:solidFill>
                <a:schemeClr val="dk1"/>
              </a:solidFill>
              <a:latin typeface="Arial"/>
              <a:ea typeface="Arial"/>
              <a:cs typeface="Arial"/>
              <a:sym typeface="Arial"/>
            </a:endParaRPr>
          </a:p>
        </p:txBody>
      </p:sp>
      <p:sp>
        <p:nvSpPr>
          <p:cNvPr id="223" name="Google Shape;223;p20"/>
          <p:cNvSpPr txBox="1"/>
          <p:nvPr/>
        </p:nvSpPr>
        <p:spPr>
          <a:xfrm>
            <a:off x="3200273" y="932179"/>
            <a:ext cx="223647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rgbClr val="40458C"/>
                </a:solidFill>
                <a:latin typeface="Arial"/>
                <a:ea typeface="Arial"/>
                <a:cs typeface="Arial"/>
                <a:sym typeface="Arial"/>
              </a:rPr>
              <a:t>Number of genomes</a:t>
            </a:r>
            <a:endParaRPr sz="1800">
              <a:solidFill>
                <a:schemeClr val="dk1"/>
              </a:solidFill>
              <a:latin typeface="Arial"/>
              <a:ea typeface="Arial"/>
              <a:cs typeface="Arial"/>
              <a:sym typeface="Arial"/>
            </a:endParaRPr>
          </a:p>
        </p:txBody>
      </p:sp>
      <p:sp>
        <p:nvSpPr>
          <p:cNvPr id="224" name="Google Shape;224;p20"/>
          <p:cNvSpPr txBox="1"/>
          <p:nvPr/>
        </p:nvSpPr>
        <p:spPr>
          <a:xfrm>
            <a:off x="3460115" y="4214367"/>
            <a:ext cx="2309495"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chemeClr val="dk1"/>
                </a:solidFill>
                <a:latin typeface="Arial"/>
                <a:ea typeface="Arial"/>
                <a:cs typeface="Arial"/>
                <a:sym typeface="Arial"/>
              </a:rPr>
              <a:t>https://</a:t>
            </a:r>
            <a:r>
              <a:rPr lang="en-US" sz="7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www.ncbi.nlm.nih.gov/genome/browse/#!/overview/</a:t>
            </a:r>
            <a:endParaRPr sz="700">
              <a:solidFill>
                <a:schemeClr val="dk1"/>
              </a:solidFill>
              <a:latin typeface="Arial"/>
              <a:ea typeface="Arial"/>
              <a:cs typeface="Arial"/>
              <a:sym typeface="Arial"/>
            </a:endParaRPr>
          </a:p>
        </p:txBody>
      </p:sp>
      <p:sp>
        <p:nvSpPr>
          <p:cNvPr id="225" name="Google Shape;225;p20"/>
          <p:cNvSpPr txBox="1"/>
          <p:nvPr/>
        </p:nvSpPr>
        <p:spPr>
          <a:xfrm>
            <a:off x="5838369" y="1684020"/>
            <a:ext cx="2794635" cy="1510030"/>
          </a:xfrm>
          <a:prstGeom prst="rect">
            <a:avLst/>
          </a:prstGeom>
          <a:noFill/>
          <a:ln>
            <a:noFill/>
          </a:ln>
        </p:spPr>
        <p:txBody>
          <a:bodyPr spcFirstLastPara="1" wrap="square" lIns="0" tIns="12700" rIns="0" bIns="0" anchor="t" anchorCtr="0">
            <a:spAutoFit/>
          </a:bodyPr>
          <a:lstStyle/>
          <a:p>
            <a:pPr marL="297815" marR="0" lvl="0" indent="-285750" algn="l" rtl="0">
              <a:lnSpc>
                <a:spcPct val="117499"/>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Haploid genome</a:t>
            </a:r>
            <a:endParaRPr sz="1400">
              <a:solidFill>
                <a:schemeClr val="dk1"/>
              </a:solidFill>
              <a:latin typeface="Arial"/>
              <a:ea typeface="Arial"/>
              <a:cs typeface="Arial"/>
              <a:sym typeface="Arial"/>
            </a:endParaRPr>
          </a:p>
          <a:p>
            <a:pPr marL="297815" marR="250825" lvl="0" indent="-285750" algn="l" rtl="0">
              <a:lnSpc>
                <a:spcPct val="120000"/>
              </a:lnSpc>
              <a:spcBef>
                <a:spcPts val="20"/>
              </a:spcBef>
              <a:spcAft>
                <a:spcPts val="0"/>
              </a:spcAft>
              <a:buClr>
                <a:schemeClr val="dk1"/>
              </a:buClr>
              <a:buSzPts val="1400"/>
              <a:buFont typeface="Arial"/>
              <a:buChar char="•"/>
            </a:pPr>
            <a:r>
              <a:rPr lang="en-US" sz="1400">
                <a:solidFill>
                  <a:schemeClr val="dk1"/>
                </a:solidFill>
                <a:latin typeface="Arial"/>
                <a:ea typeface="Arial"/>
                <a:cs typeface="Arial"/>
                <a:sym typeface="Arial"/>
              </a:rPr>
              <a:t>Single circular chromosome,  plasmids</a:t>
            </a:r>
            <a:endParaRPr sz="1400">
              <a:solidFill>
                <a:schemeClr val="dk1"/>
              </a:solidFill>
              <a:latin typeface="Arial"/>
              <a:ea typeface="Arial"/>
              <a:cs typeface="Arial"/>
              <a:sym typeface="Arial"/>
            </a:endParaRPr>
          </a:p>
          <a:p>
            <a:pPr marL="297815" marR="0" lvl="0" indent="-285750" algn="l" rtl="0">
              <a:lnSpc>
                <a:spcPct val="117857"/>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Metabolic diversity</a:t>
            </a:r>
            <a:endParaRPr sz="1400">
              <a:solidFill>
                <a:schemeClr val="dk1"/>
              </a:solidFill>
              <a:latin typeface="Arial"/>
              <a:ea typeface="Arial"/>
              <a:cs typeface="Arial"/>
              <a:sym typeface="Arial"/>
            </a:endParaRPr>
          </a:p>
          <a:p>
            <a:pPr marL="297815" marR="0" lvl="0" indent="-285750" algn="l" rtl="0">
              <a:lnSpc>
                <a:spcPct val="100000"/>
              </a:lnSpc>
              <a:spcBef>
                <a:spcPts val="25"/>
              </a:spcBef>
              <a:spcAft>
                <a:spcPts val="0"/>
              </a:spcAft>
              <a:buClr>
                <a:schemeClr val="dk1"/>
              </a:buClr>
              <a:buSzPts val="1400"/>
              <a:buFont typeface="Arial"/>
              <a:buChar char="•"/>
            </a:pPr>
            <a:r>
              <a:rPr lang="en-US" sz="1400">
                <a:solidFill>
                  <a:schemeClr val="dk1"/>
                </a:solidFill>
                <a:latin typeface="Arial"/>
                <a:ea typeface="Arial"/>
                <a:cs typeface="Arial"/>
                <a:sym typeface="Arial"/>
              </a:rPr>
              <a:t>Genetic malleability</a:t>
            </a:r>
            <a:endParaRPr sz="1400">
              <a:solidFill>
                <a:schemeClr val="dk1"/>
              </a:solidFill>
              <a:latin typeface="Arial"/>
              <a:ea typeface="Arial"/>
              <a:cs typeface="Arial"/>
              <a:sym typeface="Arial"/>
            </a:endParaRPr>
          </a:p>
          <a:p>
            <a:pPr marL="297815" marR="0" lvl="0" indent="-285750" algn="l" rtl="0">
              <a:lnSpc>
                <a:spcPct val="117499"/>
              </a:lnSpc>
              <a:spcBef>
                <a:spcPts val="20"/>
              </a:spcBef>
              <a:spcAft>
                <a:spcPts val="0"/>
              </a:spcAft>
              <a:buClr>
                <a:schemeClr val="dk1"/>
              </a:buClr>
              <a:buSzPts val="1400"/>
              <a:buFont typeface="Arial"/>
              <a:buChar char="•"/>
            </a:pPr>
            <a:r>
              <a:rPr lang="en-US" sz="1400">
                <a:solidFill>
                  <a:schemeClr val="dk1"/>
                </a:solidFill>
                <a:latin typeface="Arial"/>
                <a:ea typeface="Arial"/>
                <a:cs typeface="Arial"/>
                <a:sym typeface="Arial"/>
              </a:rPr>
              <a:t>No nucleus</a:t>
            </a:r>
            <a:endParaRPr sz="1400">
              <a:solidFill>
                <a:schemeClr val="dk1"/>
              </a:solidFill>
              <a:latin typeface="Arial"/>
              <a:ea typeface="Arial"/>
              <a:cs typeface="Arial"/>
              <a:sym typeface="Arial"/>
            </a:endParaRPr>
          </a:p>
          <a:p>
            <a:pPr marL="297815" marR="0" lvl="0" indent="-285750" algn="l" rtl="0">
              <a:lnSpc>
                <a:spcPct val="117499"/>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Easy interspecies gene transfer</a:t>
            </a:r>
            <a:endParaRPr sz="1400">
              <a:solidFill>
                <a:schemeClr val="dk1"/>
              </a:solidFill>
              <a:latin typeface="Arial"/>
              <a:ea typeface="Arial"/>
              <a:cs typeface="Arial"/>
              <a:sym typeface="Arial"/>
            </a:endParaRPr>
          </a:p>
        </p:txBody>
      </p:sp>
      <p:grpSp>
        <p:nvGrpSpPr>
          <p:cNvPr id="226" name="Google Shape;226;p20"/>
          <p:cNvGrpSpPr/>
          <p:nvPr/>
        </p:nvGrpSpPr>
        <p:grpSpPr>
          <a:xfrm>
            <a:off x="3471671" y="1877567"/>
            <a:ext cx="2334768" cy="390143"/>
            <a:chOff x="3471671" y="1877567"/>
            <a:chExt cx="2334768" cy="390143"/>
          </a:xfrm>
        </p:grpSpPr>
        <p:pic>
          <p:nvPicPr>
            <p:cNvPr id="227" name="Google Shape;227;p20"/>
            <p:cNvPicPr preferRelativeResize="0"/>
            <p:nvPr/>
          </p:nvPicPr>
          <p:blipFill rotWithShape="1">
            <a:blip r:embed="rId5">
              <a:alphaModFix/>
            </a:blip>
            <a:srcRect/>
            <a:stretch/>
          </p:blipFill>
          <p:spPr>
            <a:xfrm>
              <a:off x="3471671" y="1877567"/>
              <a:ext cx="2334768" cy="390143"/>
            </a:xfrm>
            <a:prstGeom prst="rect">
              <a:avLst/>
            </a:prstGeom>
            <a:noFill/>
            <a:ln>
              <a:noFill/>
            </a:ln>
          </p:spPr>
        </p:pic>
        <p:sp>
          <p:nvSpPr>
            <p:cNvPr id="228" name="Google Shape;228;p20"/>
            <p:cNvSpPr/>
            <p:nvPr/>
          </p:nvSpPr>
          <p:spPr>
            <a:xfrm>
              <a:off x="3518867" y="1908969"/>
              <a:ext cx="2240915" cy="283210"/>
            </a:xfrm>
            <a:custGeom>
              <a:avLst/>
              <a:gdLst/>
              <a:ahLst/>
              <a:cxnLst/>
              <a:rect l="l" t="t" r="r" b="b"/>
              <a:pathLst>
                <a:path w="2240915" h="283210" extrusionOk="0">
                  <a:moveTo>
                    <a:pt x="2099208" y="0"/>
                  </a:moveTo>
                  <a:lnTo>
                    <a:pt x="2099208" y="70777"/>
                  </a:lnTo>
                  <a:lnTo>
                    <a:pt x="0" y="70777"/>
                  </a:lnTo>
                  <a:lnTo>
                    <a:pt x="0" y="212331"/>
                  </a:lnTo>
                  <a:lnTo>
                    <a:pt x="2099208" y="212331"/>
                  </a:lnTo>
                  <a:lnTo>
                    <a:pt x="2099208" y="283108"/>
                  </a:lnTo>
                  <a:lnTo>
                    <a:pt x="2240762" y="141554"/>
                  </a:lnTo>
                  <a:lnTo>
                    <a:pt x="2099208"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20"/>
            <p:cNvSpPr/>
            <p:nvPr/>
          </p:nvSpPr>
          <p:spPr>
            <a:xfrm>
              <a:off x="3518867" y="1908969"/>
              <a:ext cx="2239645" cy="283210"/>
            </a:xfrm>
            <a:custGeom>
              <a:avLst/>
              <a:gdLst/>
              <a:ahLst/>
              <a:cxnLst/>
              <a:rect l="l" t="t" r="r" b="b"/>
              <a:pathLst>
                <a:path w="2239645" h="283210" extrusionOk="0">
                  <a:moveTo>
                    <a:pt x="0" y="70740"/>
                  </a:moveTo>
                  <a:lnTo>
                    <a:pt x="2098139" y="70740"/>
                  </a:lnTo>
                  <a:lnTo>
                    <a:pt x="2098139" y="0"/>
                  </a:lnTo>
                  <a:lnTo>
                    <a:pt x="2239619" y="141483"/>
                  </a:lnTo>
                  <a:lnTo>
                    <a:pt x="2098139" y="282964"/>
                  </a:lnTo>
                  <a:lnTo>
                    <a:pt x="2098139" y="212224"/>
                  </a:lnTo>
                  <a:lnTo>
                    <a:pt x="0" y="212224"/>
                  </a:lnTo>
                  <a:lnTo>
                    <a:pt x="0" y="70740"/>
                  </a:lnTo>
                  <a:close/>
                </a:path>
              </a:pathLst>
            </a:custGeom>
            <a:noFill/>
            <a:ln w="9525" cap="flat" cmpd="sng">
              <a:solidFill>
                <a:srgbClr val="E9D5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xfrm>
            <a:off x="632059" y="59435"/>
            <a:ext cx="672020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Roadmap to Culture Independent Techniques</a:t>
            </a:r>
            <a:endParaRPr/>
          </a:p>
        </p:txBody>
      </p:sp>
      <p:sp>
        <p:nvSpPr>
          <p:cNvPr id="235" name="Google Shape;235;p21"/>
          <p:cNvSpPr txBox="1"/>
          <p:nvPr/>
        </p:nvSpPr>
        <p:spPr>
          <a:xfrm>
            <a:off x="1005824" y="732028"/>
            <a:ext cx="7454900" cy="3701415"/>
          </a:xfrm>
          <a:prstGeom prst="rect">
            <a:avLst/>
          </a:prstGeom>
          <a:noFill/>
          <a:ln>
            <a:noFill/>
          </a:ln>
        </p:spPr>
        <p:txBody>
          <a:bodyPr spcFirstLastPara="1" wrap="square" lIns="0" tIns="6350" rIns="0" bIns="0" anchor="t" anchorCtr="0">
            <a:spAutoFit/>
          </a:bodyPr>
          <a:lstStyle/>
          <a:p>
            <a:pPr marL="12700" marR="468630" lvl="0" indent="0" algn="l" rtl="0">
              <a:lnSpc>
                <a:spcPct val="101800"/>
              </a:lnSpc>
              <a:spcBef>
                <a:spcPts val="0"/>
              </a:spcBef>
              <a:spcAft>
                <a:spcPts val="0"/>
              </a:spcAft>
              <a:buNone/>
            </a:pPr>
            <a:r>
              <a:rPr lang="en-US" sz="2200">
                <a:solidFill>
                  <a:schemeClr val="dk1"/>
                </a:solidFill>
                <a:latin typeface="Arial"/>
                <a:ea typeface="Arial"/>
                <a:cs typeface="Arial"/>
                <a:sym typeface="Arial"/>
              </a:rPr>
              <a:t>1977: rRNA as an evolutionary marker (Woese and Fox,  PNAS)</a:t>
            </a:r>
            <a:endParaRPr sz="2200">
              <a:solidFill>
                <a:schemeClr val="dk1"/>
              </a:solidFill>
              <a:latin typeface="Arial"/>
              <a:ea typeface="Arial"/>
              <a:cs typeface="Arial"/>
              <a:sym typeface="Arial"/>
            </a:endParaRPr>
          </a:p>
          <a:p>
            <a:pPr marL="12700" marR="0" lvl="0" indent="0" algn="l" rtl="0">
              <a:lnSpc>
                <a:spcPct val="100000"/>
              </a:lnSpc>
              <a:spcBef>
                <a:spcPts val="480"/>
              </a:spcBef>
              <a:spcAft>
                <a:spcPts val="0"/>
              </a:spcAft>
              <a:buNone/>
            </a:pPr>
            <a:r>
              <a:rPr lang="en-US" sz="2200">
                <a:solidFill>
                  <a:schemeClr val="dk1"/>
                </a:solidFill>
                <a:latin typeface="Arial"/>
                <a:ea typeface="Arial"/>
                <a:cs typeface="Arial"/>
                <a:sym typeface="Arial"/>
              </a:rPr>
              <a:t>1985: Polymerase Chain Reaction	(K. Mullis, Science)</a:t>
            </a:r>
            <a:endParaRPr sz="2200">
              <a:solidFill>
                <a:schemeClr val="dk1"/>
              </a:solidFill>
              <a:latin typeface="Arial"/>
              <a:ea typeface="Arial"/>
              <a:cs typeface="Arial"/>
              <a:sym typeface="Arial"/>
            </a:endParaRPr>
          </a:p>
          <a:p>
            <a:pPr marL="12700" marR="346075" lvl="0" indent="-635" algn="l" rtl="0">
              <a:lnSpc>
                <a:spcPct val="117727"/>
              </a:lnSpc>
              <a:spcBef>
                <a:spcPts val="680"/>
              </a:spcBef>
              <a:spcAft>
                <a:spcPts val="0"/>
              </a:spcAft>
              <a:buNone/>
            </a:pPr>
            <a:r>
              <a:rPr lang="en-US" sz="2200">
                <a:solidFill>
                  <a:schemeClr val="dk1"/>
                </a:solidFill>
                <a:latin typeface="Arial"/>
                <a:ea typeface="Arial"/>
                <a:cs typeface="Arial"/>
                <a:sym typeface="Arial"/>
              </a:rPr>
              <a:t>1985: “Universal Primers” for rRNA sequencing (N. Pace,  PNAS)</a:t>
            </a:r>
            <a:endParaRPr sz="2200">
              <a:solidFill>
                <a:schemeClr val="dk1"/>
              </a:solidFill>
              <a:latin typeface="Arial"/>
              <a:ea typeface="Arial"/>
              <a:cs typeface="Arial"/>
              <a:sym typeface="Arial"/>
            </a:endParaRPr>
          </a:p>
          <a:p>
            <a:pPr marL="12700" marR="83185" lvl="0" indent="0" algn="l" rtl="0">
              <a:lnSpc>
                <a:spcPct val="102800"/>
              </a:lnSpc>
              <a:spcBef>
                <a:spcPts val="305"/>
              </a:spcBef>
              <a:spcAft>
                <a:spcPts val="0"/>
              </a:spcAft>
              <a:buNone/>
            </a:pPr>
            <a:r>
              <a:rPr lang="en-US" sz="2200">
                <a:solidFill>
                  <a:schemeClr val="dk1"/>
                </a:solidFill>
                <a:latin typeface="Arial"/>
                <a:ea typeface="Arial"/>
                <a:cs typeface="Arial"/>
                <a:sym typeface="Arial"/>
              </a:rPr>
              <a:t>1989: PCR amplification of 16S rRNA gene (Bottger, FEMS  Microbiol)</a:t>
            </a:r>
            <a:endParaRPr sz="2200">
              <a:solidFill>
                <a:schemeClr val="dk1"/>
              </a:solidFill>
              <a:latin typeface="Arial"/>
              <a:ea typeface="Arial"/>
              <a:cs typeface="Arial"/>
              <a:sym typeface="Arial"/>
            </a:endParaRPr>
          </a:p>
          <a:p>
            <a:pPr marL="12700" marR="5080" lvl="0" indent="-635" algn="l" rtl="0">
              <a:lnSpc>
                <a:spcPct val="102699"/>
              </a:lnSpc>
              <a:spcBef>
                <a:spcPts val="385"/>
              </a:spcBef>
              <a:spcAft>
                <a:spcPts val="0"/>
              </a:spcAft>
              <a:buNone/>
            </a:pPr>
            <a:r>
              <a:rPr lang="en-US" sz="2200">
                <a:solidFill>
                  <a:schemeClr val="dk1"/>
                </a:solidFill>
                <a:latin typeface="Arial"/>
                <a:ea typeface="Arial"/>
                <a:cs typeface="Arial"/>
                <a:sym typeface="Arial"/>
              </a:rPr>
              <a:t>Early 1990’s: Curation and hosting of RDP (rRNA database)  FTP</a:t>
            </a:r>
            <a:endParaRPr sz="2200">
              <a:solidFill>
                <a:schemeClr val="dk1"/>
              </a:solidFill>
              <a:latin typeface="Arial"/>
              <a:ea typeface="Arial"/>
              <a:cs typeface="Arial"/>
              <a:sym typeface="Arial"/>
            </a:endParaRPr>
          </a:p>
          <a:p>
            <a:pPr marL="12700" marR="0" lvl="0" indent="0" algn="l" rtl="0">
              <a:lnSpc>
                <a:spcPct val="100000"/>
              </a:lnSpc>
              <a:spcBef>
                <a:spcPts val="455"/>
              </a:spcBef>
              <a:spcAft>
                <a:spcPts val="0"/>
              </a:spcAft>
              <a:buNone/>
            </a:pPr>
            <a:r>
              <a:rPr lang="en-US" sz="2200">
                <a:solidFill>
                  <a:schemeClr val="dk1"/>
                </a:solidFill>
                <a:latin typeface="Arial"/>
                <a:ea typeface="Arial"/>
                <a:cs typeface="Arial"/>
                <a:sym typeface="Arial"/>
              </a:rPr>
              <a:t>2001: Term ‘microbiome’ coined by Lederberg and McCray</a:t>
            </a:r>
            <a:endParaRPr sz="22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title"/>
          </p:nvPr>
        </p:nvSpPr>
        <p:spPr>
          <a:xfrm>
            <a:off x="688324" y="571500"/>
            <a:ext cx="509587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Microbiomes and their significance</a:t>
            </a:r>
            <a:endParaRPr/>
          </a:p>
        </p:txBody>
      </p:sp>
      <p:sp>
        <p:nvSpPr>
          <p:cNvPr id="241" name="Google Shape;241;p22"/>
          <p:cNvSpPr txBox="1"/>
          <p:nvPr/>
        </p:nvSpPr>
        <p:spPr>
          <a:xfrm>
            <a:off x="1005824" y="1558035"/>
            <a:ext cx="6597015" cy="360680"/>
          </a:xfrm>
          <a:prstGeom prst="rect">
            <a:avLst/>
          </a:prstGeom>
          <a:noFill/>
          <a:ln>
            <a:noFill/>
          </a:ln>
        </p:spPr>
        <p:txBody>
          <a:bodyPr spcFirstLastPara="1" wrap="square" lIns="0" tIns="1270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Microbes do not work or function as a single entity</a:t>
            </a:r>
            <a:endParaRPr sz="2200">
              <a:solidFill>
                <a:schemeClr val="dk1"/>
              </a:solidFill>
              <a:latin typeface="Arial"/>
              <a:ea typeface="Arial"/>
              <a:cs typeface="Arial"/>
              <a:sym typeface="Arial"/>
            </a:endParaRPr>
          </a:p>
        </p:txBody>
      </p:sp>
      <p:sp>
        <p:nvSpPr>
          <p:cNvPr id="242" name="Google Shape;242;p22"/>
          <p:cNvSpPr txBox="1"/>
          <p:nvPr/>
        </p:nvSpPr>
        <p:spPr>
          <a:xfrm>
            <a:off x="1005824" y="2765044"/>
            <a:ext cx="6675120" cy="690245"/>
          </a:xfrm>
          <a:prstGeom prst="rect">
            <a:avLst/>
          </a:prstGeom>
          <a:noFill/>
          <a:ln>
            <a:noFill/>
          </a:ln>
        </p:spPr>
        <p:txBody>
          <a:bodyPr spcFirstLastPara="1" wrap="square" lIns="0" tIns="28575" rIns="0" bIns="0" anchor="t" anchorCtr="0">
            <a:spAutoFit/>
          </a:bodyPr>
          <a:lstStyle/>
          <a:p>
            <a:pPr marL="380365" marR="5080" lvl="0" indent="-368300" algn="l" rtl="0">
              <a:lnSpc>
                <a:spcPct val="117727"/>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Most microbial activities are performed by complex  communities of microorganisms - microbiome</a:t>
            </a:r>
            <a:endParaRPr sz="22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688324" y="571500"/>
            <a:ext cx="320167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What is a microbiome</a:t>
            </a:r>
            <a:endParaRPr/>
          </a:p>
        </p:txBody>
      </p:sp>
      <p:sp>
        <p:nvSpPr>
          <p:cNvPr id="248" name="Google Shape;248;p23"/>
          <p:cNvSpPr txBox="1"/>
          <p:nvPr/>
        </p:nvSpPr>
        <p:spPr>
          <a:xfrm>
            <a:off x="1005824" y="1558035"/>
            <a:ext cx="7422515" cy="3005455"/>
          </a:xfrm>
          <a:prstGeom prst="rect">
            <a:avLst/>
          </a:prstGeom>
          <a:noFill/>
          <a:ln>
            <a:noFill/>
          </a:ln>
        </p:spPr>
        <p:txBody>
          <a:bodyPr spcFirstLastPara="1" wrap="square" lIns="0" tIns="10775" rIns="0" bIns="0" anchor="t" anchorCtr="0">
            <a:spAutoFit/>
          </a:bodyPr>
          <a:lstStyle/>
          <a:p>
            <a:pPr marL="380365" marR="5080" lvl="0" indent="-368300" algn="l" rtl="0">
              <a:lnSpc>
                <a:spcPct val="100499"/>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Totality of microbes in a defined environment, and their  intricate interactions with each other and the surrounding  environment</a:t>
            </a:r>
            <a:endParaRPr sz="2200">
              <a:solidFill>
                <a:schemeClr val="dk1"/>
              </a:solidFill>
              <a:latin typeface="Arial"/>
              <a:ea typeface="Arial"/>
              <a:cs typeface="Arial"/>
              <a:sym typeface="Arial"/>
            </a:endParaRPr>
          </a:p>
          <a:p>
            <a:pPr marL="0" marR="0" lvl="0" indent="0" algn="l" rtl="0">
              <a:lnSpc>
                <a:spcPct val="100000"/>
              </a:lnSpc>
              <a:spcBef>
                <a:spcPts val="5"/>
              </a:spcBef>
              <a:spcAft>
                <a:spcPts val="0"/>
              </a:spcAft>
              <a:buClr>
                <a:srgbClr val="800000"/>
              </a:buClr>
              <a:buSzPts val="2700"/>
              <a:buFont typeface="Arial"/>
              <a:buNone/>
            </a:pPr>
            <a:endParaRPr sz="2700">
              <a:solidFill>
                <a:schemeClr val="dk1"/>
              </a:solidFill>
              <a:latin typeface="Arial"/>
              <a:ea typeface="Arial"/>
              <a:cs typeface="Arial"/>
              <a:sym typeface="Arial"/>
            </a:endParaRPr>
          </a:p>
          <a:p>
            <a:pPr marL="838200" marR="718820" lvl="1" indent="-342900" algn="l" rtl="0">
              <a:lnSpc>
                <a:spcPct val="102200"/>
              </a:lnSpc>
              <a:spcBef>
                <a:spcPts val="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A population of a single species is a culture(monoculture),  extremely rare outside of lab and in some infections</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52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A microbiome is a mixed population of different microbial species</a:t>
            </a:r>
            <a:endParaRPr sz="1800" b="0" i="0" u="none" strike="noStrike" cap="none">
              <a:solidFill>
                <a:schemeClr val="dk1"/>
              </a:solidFill>
              <a:latin typeface="Arial"/>
              <a:ea typeface="Arial"/>
              <a:cs typeface="Arial"/>
              <a:sym typeface="Arial"/>
            </a:endParaRPr>
          </a:p>
          <a:p>
            <a:pPr marL="457200" marR="0" lvl="1" indent="0" algn="l" rtl="0">
              <a:lnSpc>
                <a:spcPct val="100000"/>
              </a:lnSpc>
              <a:spcBef>
                <a:spcPts val="40"/>
              </a:spcBef>
              <a:spcAft>
                <a:spcPts val="0"/>
              </a:spcAft>
              <a:buClr>
                <a:srgbClr val="CC3300"/>
              </a:buClr>
              <a:buSzPts val="2700"/>
              <a:buFont typeface="Arial"/>
              <a:buNone/>
            </a:pPr>
            <a:endParaRPr sz="2700" b="0" i="0" u="none" strike="noStrike" cap="none">
              <a:solidFill>
                <a:schemeClr val="dk1"/>
              </a:solidFill>
              <a:latin typeface="Arial"/>
              <a:ea typeface="Arial"/>
              <a:cs typeface="Arial"/>
              <a:sym typeface="Arial"/>
            </a:endParaRPr>
          </a:p>
          <a:p>
            <a:pPr marL="838200" marR="0" lvl="1" indent="-342900" algn="l" rtl="0">
              <a:lnSpc>
                <a:spcPct val="100000"/>
              </a:lnSpc>
              <a:spcBef>
                <a:spcPts val="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MIXED COMMUNITY IS THE NORM!</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688324" y="123444"/>
            <a:ext cx="358775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Why Study Microbiomes</a:t>
            </a:r>
            <a:endParaRPr/>
          </a:p>
        </p:txBody>
      </p:sp>
      <p:sp>
        <p:nvSpPr>
          <p:cNvPr id="254" name="Google Shape;254;p24"/>
          <p:cNvSpPr txBox="1"/>
          <p:nvPr/>
        </p:nvSpPr>
        <p:spPr>
          <a:xfrm>
            <a:off x="1005824" y="726835"/>
            <a:ext cx="6731634" cy="3952875"/>
          </a:xfrm>
          <a:prstGeom prst="rect">
            <a:avLst/>
          </a:prstGeom>
          <a:noFill/>
          <a:ln>
            <a:noFill/>
          </a:ln>
        </p:spPr>
        <p:txBody>
          <a:bodyPr spcFirstLastPara="1" wrap="square" lIns="0" tIns="9715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Microbes modulate and maintain the atmosphere</a:t>
            </a:r>
            <a:endParaRPr sz="2200">
              <a:solidFill>
                <a:schemeClr val="dk1"/>
              </a:solidFill>
              <a:latin typeface="Arial"/>
              <a:ea typeface="Arial"/>
              <a:cs typeface="Arial"/>
              <a:sym typeface="Arial"/>
            </a:endParaRPr>
          </a:p>
          <a:p>
            <a:pPr marL="838200" marR="0" lvl="1" indent="-342900" algn="l" rtl="0">
              <a:lnSpc>
                <a:spcPct val="100000"/>
              </a:lnSpc>
              <a:spcBef>
                <a:spcPts val="54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Critical elemental cycles (carbon, nitrogen, sulfur, iron,…)</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55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Pollution control, clean up fuel leaks</a:t>
            </a:r>
            <a:endParaRPr sz="1800" b="0" i="0" u="none" strike="noStrike" cap="none">
              <a:solidFill>
                <a:schemeClr val="dk1"/>
              </a:solidFill>
              <a:latin typeface="Arial"/>
              <a:ea typeface="Arial"/>
              <a:cs typeface="Arial"/>
              <a:sym typeface="Arial"/>
            </a:endParaRPr>
          </a:p>
          <a:p>
            <a:pPr marL="380365" marR="0" lvl="0" indent="-368300" algn="l" rtl="0">
              <a:lnSpc>
                <a:spcPct val="100000"/>
              </a:lnSpc>
              <a:spcBef>
                <a:spcPts val="440"/>
              </a:spcBef>
              <a:spcAft>
                <a:spcPts val="0"/>
              </a:spcAft>
              <a:buClr>
                <a:srgbClr val="800000"/>
              </a:buClr>
              <a:buSzPts val="2200"/>
              <a:buFont typeface="Arial"/>
              <a:buChar char="■"/>
            </a:pPr>
            <a:r>
              <a:rPr lang="en-US" sz="2200">
                <a:solidFill>
                  <a:schemeClr val="dk1"/>
                </a:solidFill>
                <a:latin typeface="Arial"/>
                <a:ea typeface="Arial"/>
                <a:cs typeface="Arial"/>
                <a:sym typeface="Arial"/>
              </a:rPr>
              <a:t>Microbes keep us healthy</a:t>
            </a:r>
            <a:endParaRPr sz="2200">
              <a:solidFill>
                <a:schemeClr val="dk1"/>
              </a:solidFill>
              <a:latin typeface="Arial"/>
              <a:ea typeface="Arial"/>
              <a:cs typeface="Arial"/>
              <a:sym typeface="Arial"/>
            </a:endParaRPr>
          </a:p>
          <a:p>
            <a:pPr marL="838200" marR="0" lvl="1" indent="-342900" algn="l" rtl="0">
              <a:lnSpc>
                <a:spcPct val="100000"/>
              </a:lnSpc>
              <a:spcBef>
                <a:spcPts val="56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Protection from pathogens</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434"/>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Absorption/production of nutrients in the gut</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52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Role in chronic diseases (obesity, Crohn’s/IBD, arthritis…)</a:t>
            </a:r>
            <a:endParaRPr sz="1800" b="0" i="0" u="none" strike="noStrike" cap="none">
              <a:solidFill>
                <a:schemeClr val="dk1"/>
              </a:solidFill>
              <a:latin typeface="Arial"/>
              <a:ea typeface="Arial"/>
              <a:cs typeface="Arial"/>
              <a:sym typeface="Arial"/>
            </a:endParaRPr>
          </a:p>
          <a:p>
            <a:pPr marL="380365" marR="153670" lvl="0" indent="-368300" algn="l" rtl="0">
              <a:lnSpc>
                <a:spcPct val="102699"/>
              </a:lnSpc>
              <a:spcBef>
                <a:spcPts val="370"/>
              </a:spcBef>
              <a:spcAft>
                <a:spcPts val="0"/>
              </a:spcAft>
              <a:buClr>
                <a:srgbClr val="800000"/>
              </a:buClr>
              <a:buSzPts val="2200"/>
              <a:buFont typeface="Arial"/>
              <a:buChar char="■"/>
            </a:pPr>
            <a:r>
              <a:rPr lang="en-US" sz="2200">
                <a:solidFill>
                  <a:schemeClr val="dk1"/>
                </a:solidFill>
                <a:latin typeface="Arial"/>
                <a:ea typeface="Arial"/>
                <a:cs typeface="Arial"/>
                <a:sym typeface="Arial"/>
              </a:rPr>
              <a:t>Microbes support plant growth and suppress plant  disease</a:t>
            </a:r>
            <a:endParaRPr sz="2200">
              <a:solidFill>
                <a:schemeClr val="dk1"/>
              </a:solidFill>
              <a:latin typeface="Arial"/>
              <a:ea typeface="Arial"/>
              <a:cs typeface="Arial"/>
              <a:sym typeface="Arial"/>
            </a:endParaRPr>
          </a:p>
          <a:p>
            <a:pPr marL="838200" marR="0" lvl="1" indent="-342900" algn="l" rtl="0">
              <a:lnSpc>
                <a:spcPct val="100000"/>
              </a:lnSpc>
              <a:spcBef>
                <a:spcPts val="45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Most complex communities reside in soil</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55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Crop productivity</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688324" y="571500"/>
            <a:ext cx="507492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Why is microbiome research new?</a:t>
            </a:r>
            <a:endParaRPr/>
          </a:p>
        </p:txBody>
      </p:sp>
      <p:sp>
        <p:nvSpPr>
          <p:cNvPr id="260" name="Google Shape;260;p25"/>
          <p:cNvSpPr txBox="1"/>
          <p:nvPr/>
        </p:nvSpPr>
        <p:spPr>
          <a:xfrm>
            <a:off x="1005824" y="1558035"/>
            <a:ext cx="6529705" cy="2616486"/>
          </a:xfrm>
          <a:prstGeom prst="rect">
            <a:avLst/>
          </a:prstGeom>
          <a:noFill/>
          <a:ln>
            <a:noFill/>
          </a:ln>
        </p:spPr>
        <p:txBody>
          <a:bodyPr spcFirstLastPara="1" wrap="square" lIns="0" tIns="3175" rIns="0" bIns="0" anchor="t" anchorCtr="0">
            <a:spAutoFit/>
          </a:bodyPr>
          <a:lstStyle/>
          <a:p>
            <a:pPr marL="380365" marR="77470" lvl="0" indent="-368300" algn="l" rtl="0">
              <a:lnSpc>
                <a:spcPct val="102800"/>
              </a:lnSpc>
              <a:spcBef>
                <a:spcPts val="0"/>
              </a:spcBef>
              <a:spcAft>
                <a:spcPts val="0"/>
              </a:spcAft>
              <a:buClr>
                <a:srgbClr val="800000"/>
              </a:buClr>
              <a:buSzPts val="2200"/>
              <a:buFont typeface="Arial"/>
              <a:buChar char="■"/>
            </a:pPr>
            <a:r>
              <a:rPr lang="en-US" sz="2200" dirty="0">
                <a:solidFill>
                  <a:schemeClr val="dk1"/>
                </a:solidFill>
                <a:latin typeface="Arial"/>
                <a:ea typeface="Arial"/>
                <a:cs typeface="Arial"/>
                <a:sym typeface="Arial"/>
              </a:rPr>
              <a:t>Bias for microbes (especially pathogens) that are  cultivable</a:t>
            </a:r>
            <a:endParaRPr sz="2200" dirty="0">
              <a:solidFill>
                <a:schemeClr val="dk1"/>
              </a:solidFill>
              <a:latin typeface="Arial"/>
              <a:ea typeface="Arial"/>
              <a:cs typeface="Arial"/>
              <a:sym typeface="Arial"/>
            </a:endParaRPr>
          </a:p>
          <a:p>
            <a:pPr marL="1295400" marR="0" lvl="1" indent="-330200" algn="l" rtl="0">
              <a:lnSpc>
                <a:spcPct val="100000"/>
              </a:lnSpc>
              <a:spcBef>
                <a:spcPts val="360"/>
              </a:spcBef>
              <a:spcAft>
                <a:spcPts val="0"/>
              </a:spcAft>
              <a:buClr>
                <a:srgbClr val="FF9933"/>
              </a:buClr>
              <a:buSzPts val="1600"/>
              <a:buFont typeface="Calibri"/>
              <a:buChar char="▪"/>
            </a:pPr>
            <a:r>
              <a:rPr lang="en-US" sz="1600" b="0" i="0" u="none" strike="noStrike" cap="none" dirty="0">
                <a:solidFill>
                  <a:schemeClr val="dk1"/>
                </a:solidFill>
                <a:latin typeface="Arial"/>
                <a:ea typeface="Arial"/>
                <a:cs typeface="Arial"/>
                <a:sym typeface="Arial"/>
              </a:rPr>
              <a:t>Culture-based methods do not detect majority of microbes</a:t>
            </a:r>
            <a:endParaRPr sz="1600" b="0" i="0" u="none" strike="noStrike" cap="none" dirty="0">
              <a:solidFill>
                <a:schemeClr val="dk1"/>
              </a:solidFill>
              <a:latin typeface="Arial"/>
              <a:ea typeface="Arial"/>
              <a:cs typeface="Arial"/>
              <a:sym typeface="Arial"/>
            </a:endParaRPr>
          </a:p>
          <a:p>
            <a:pPr marL="1295400" marR="0" lvl="1" indent="-330200" algn="l" rtl="0">
              <a:lnSpc>
                <a:spcPct val="100000"/>
              </a:lnSpc>
              <a:spcBef>
                <a:spcPts val="480"/>
              </a:spcBef>
              <a:spcAft>
                <a:spcPts val="0"/>
              </a:spcAft>
              <a:buClr>
                <a:srgbClr val="FF9933"/>
              </a:buClr>
              <a:buSzPts val="1600"/>
              <a:buFont typeface="Calibri"/>
              <a:buChar char="▪"/>
            </a:pPr>
            <a:r>
              <a:rPr lang="en-US" sz="1600" b="0" i="0" u="none" strike="noStrike" cap="none" dirty="0">
                <a:solidFill>
                  <a:schemeClr val="dk1"/>
                </a:solidFill>
                <a:latin typeface="Arial"/>
                <a:ea typeface="Arial"/>
                <a:cs typeface="Arial"/>
                <a:sym typeface="Arial"/>
              </a:rPr>
              <a:t>Only pathogens are easily detected</a:t>
            </a:r>
            <a:endParaRPr sz="1600" b="0" i="0" u="none" strike="noStrike" cap="none" dirty="0">
              <a:solidFill>
                <a:schemeClr val="dk1"/>
              </a:solidFill>
              <a:latin typeface="Arial"/>
              <a:ea typeface="Arial"/>
              <a:cs typeface="Arial"/>
              <a:sym typeface="Arial"/>
            </a:endParaRPr>
          </a:p>
          <a:p>
            <a:pPr marL="1295400" marR="0" lvl="1" indent="-330200" algn="l" rtl="0">
              <a:lnSpc>
                <a:spcPct val="100000"/>
              </a:lnSpc>
              <a:spcBef>
                <a:spcPts val="360"/>
              </a:spcBef>
              <a:spcAft>
                <a:spcPts val="0"/>
              </a:spcAft>
              <a:buClr>
                <a:srgbClr val="FF9933"/>
              </a:buClr>
              <a:buSzPts val="1600"/>
              <a:buFont typeface="Calibri"/>
              <a:buChar char="▪"/>
            </a:pPr>
            <a:r>
              <a:rPr lang="en-US" sz="1600" b="0" i="0" u="none" strike="noStrike" cap="none" dirty="0">
                <a:solidFill>
                  <a:schemeClr val="dk1"/>
                </a:solidFill>
                <a:latin typeface="Arial"/>
                <a:ea typeface="Arial"/>
                <a:cs typeface="Arial"/>
                <a:sym typeface="Arial"/>
              </a:rPr>
              <a:t>And most microbes are not pathogens</a:t>
            </a:r>
            <a:endParaRPr sz="1600" b="0" i="0" u="none" strike="noStrike" cap="none" dirty="0">
              <a:solidFill>
                <a:schemeClr val="dk1"/>
              </a:solidFill>
              <a:latin typeface="Arial"/>
              <a:ea typeface="Arial"/>
              <a:cs typeface="Arial"/>
              <a:sym typeface="Arial"/>
            </a:endParaRPr>
          </a:p>
          <a:p>
            <a:pPr marL="380365" marR="0" lvl="0" indent="-368300" algn="l" rtl="0">
              <a:lnSpc>
                <a:spcPct val="100000"/>
              </a:lnSpc>
              <a:spcBef>
                <a:spcPts val="480"/>
              </a:spcBef>
              <a:spcAft>
                <a:spcPts val="0"/>
              </a:spcAft>
              <a:buClr>
                <a:srgbClr val="800000"/>
              </a:buClr>
              <a:buSzPts val="2200"/>
              <a:buFont typeface="Arial"/>
              <a:buChar char="■"/>
            </a:pPr>
            <a:r>
              <a:rPr lang="en-US" sz="2200" dirty="0">
                <a:solidFill>
                  <a:schemeClr val="dk1"/>
                </a:solidFill>
                <a:latin typeface="Arial"/>
                <a:ea typeface="Arial"/>
                <a:cs typeface="Arial"/>
                <a:sym typeface="Arial"/>
              </a:rPr>
              <a:t>Availability of tools</a:t>
            </a:r>
            <a:endParaRPr sz="2200" dirty="0">
              <a:solidFill>
                <a:schemeClr val="dk1"/>
              </a:solidFill>
              <a:latin typeface="Arial"/>
              <a:ea typeface="Arial"/>
              <a:cs typeface="Arial"/>
              <a:sym typeface="Arial"/>
            </a:endParaRPr>
          </a:p>
          <a:p>
            <a:pPr marL="1295400" marR="0" lvl="1" indent="-330200" algn="l" rtl="0">
              <a:lnSpc>
                <a:spcPct val="100000"/>
              </a:lnSpc>
              <a:spcBef>
                <a:spcPts val="360"/>
              </a:spcBef>
              <a:spcAft>
                <a:spcPts val="0"/>
              </a:spcAft>
              <a:buClr>
                <a:srgbClr val="FF9933"/>
              </a:buClr>
              <a:buSzPts val="1600"/>
              <a:buFont typeface="Calibri"/>
              <a:buChar char="▪"/>
            </a:pPr>
            <a:r>
              <a:rPr lang="en-US" sz="1600" b="0" i="0" u="none" strike="noStrike" cap="none" dirty="0">
                <a:solidFill>
                  <a:schemeClr val="dk1"/>
                </a:solidFill>
                <a:latin typeface="Arial"/>
                <a:ea typeface="Arial"/>
                <a:cs typeface="Arial"/>
                <a:sym typeface="Arial"/>
              </a:rPr>
              <a:t>Discovery of culture independent techniques</a:t>
            </a:r>
            <a:endParaRPr sz="1600" b="0" i="0" u="none" strike="noStrike" cap="none" dirty="0">
              <a:solidFill>
                <a:schemeClr val="dk1"/>
              </a:solidFill>
              <a:latin typeface="Arial"/>
              <a:ea typeface="Arial"/>
              <a:cs typeface="Arial"/>
              <a:sym typeface="Arial"/>
            </a:endParaRPr>
          </a:p>
          <a:p>
            <a:pPr marL="1295400" marR="0" lvl="1" indent="-330200" algn="l" rtl="0">
              <a:lnSpc>
                <a:spcPct val="100000"/>
              </a:lnSpc>
              <a:spcBef>
                <a:spcPts val="480"/>
              </a:spcBef>
              <a:spcAft>
                <a:spcPts val="0"/>
              </a:spcAft>
              <a:buClr>
                <a:srgbClr val="FF9933"/>
              </a:buClr>
              <a:buSzPts val="1600"/>
              <a:buFont typeface="Calibri"/>
              <a:buChar char="▪"/>
            </a:pPr>
            <a:r>
              <a:rPr lang="en-US" sz="1600" b="0" i="0" u="none" strike="noStrike" cap="none" dirty="0">
                <a:solidFill>
                  <a:schemeClr val="dk1"/>
                </a:solidFill>
                <a:latin typeface="Arial"/>
                <a:ea typeface="Arial"/>
                <a:cs typeface="Arial"/>
                <a:sym typeface="Arial"/>
              </a:rPr>
              <a:t>Amplicon sequencing and DNA sequencing</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pic>
        <p:nvPicPr>
          <p:cNvPr id="265" name="Google Shape;265;p26"/>
          <p:cNvPicPr preferRelativeResize="0"/>
          <p:nvPr/>
        </p:nvPicPr>
        <p:blipFill rotWithShape="1">
          <a:blip r:embed="rId3">
            <a:alphaModFix/>
          </a:blip>
          <a:srcRect/>
          <a:stretch/>
        </p:blipFill>
        <p:spPr>
          <a:xfrm>
            <a:off x="7141464" y="4593335"/>
            <a:ext cx="1621535" cy="341375"/>
          </a:xfrm>
          <a:prstGeom prst="rect">
            <a:avLst/>
          </a:prstGeom>
          <a:noFill/>
          <a:ln>
            <a:noFill/>
          </a:ln>
        </p:spPr>
      </p:pic>
      <p:pic>
        <p:nvPicPr>
          <p:cNvPr id="266" name="Google Shape;266;p26"/>
          <p:cNvPicPr preferRelativeResize="0"/>
          <p:nvPr/>
        </p:nvPicPr>
        <p:blipFill rotWithShape="1">
          <a:blip r:embed="rId4">
            <a:alphaModFix/>
          </a:blip>
          <a:srcRect/>
          <a:stretch/>
        </p:blipFill>
        <p:spPr>
          <a:xfrm>
            <a:off x="0" y="91848"/>
            <a:ext cx="5970129" cy="5051651"/>
          </a:xfrm>
          <a:prstGeom prst="rect">
            <a:avLst/>
          </a:prstGeom>
          <a:noFill/>
          <a:ln>
            <a:noFill/>
          </a:ln>
        </p:spPr>
      </p:pic>
      <p:grpSp>
        <p:nvGrpSpPr>
          <p:cNvPr id="267" name="Google Shape;267;p26"/>
          <p:cNvGrpSpPr/>
          <p:nvPr/>
        </p:nvGrpSpPr>
        <p:grpSpPr>
          <a:xfrm>
            <a:off x="0" y="3392423"/>
            <a:ext cx="1203960" cy="1136904"/>
            <a:chOff x="0" y="3392423"/>
            <a:chExt cx="1203960" cy="1136904"/>
          </a:xfrm>
        </p:grpSpPr>
        <p:pic>
          <p:nvPicPr>
            <p:cNvPr id="268" name="Google Shape;268;p26"/>
            <p:cNvPicPr preferRelativeResize="0"/>
            <p:nvPr/>
          </p:nvPicPr>
          <p:blipFill rotWithShape="1">
            <a:blip r:embed="rId5">
              <a:alphaModFix/>
            </a:blip>
            <a:srcRect/>
            <a:stretch/>
          </p:blipFill>
          <p:spPr>
            <a:xfrm>
              <a:off x="0" y="3392423"/>
              <a:ext cx="1203960" cy="1136904"/>
            </a:xfrm>
            <a:prstGeom prst="rect">
              <a:avLst/>
            </a:prstGeom>
            <a:noFill/>
            <a:ln>
              <a:noFill/>
            </a:ln>
          </p:spPr>
        </p:pic>
        <p:sp>
          <p:nvSpPr>
            <p:cNvPr id="269" name="Google Shape;269;p26"/>
            <p:cNvSpPr/>
            <p:nvPr/>
          </p:nvSpPr>
          <p:spPr>
            <a:xfrm>
              <a:off x="8038" y="3416273"/>
              <a:ext cx="1149350" cy="1044575"/>
            </a:xfrm>
            <a:custGeom>
              <a:avLst/>
              <a:gdLst/>
              <a:ahLst/>
              <a:cxnLst/>
              <a:rect l="l" t="t" r="r" b="b"/>
              <a:pathLst>
                <a:path w="1149350" h="1044575" extrusionOk="0">
                  <a:moveTo>
                    <a:pt x="0" y="522222"/>
                  </a:moveTo>
                  <a:lnTo>
                    <a:pt x="2108" y="477162"/>
                  </a:lnTo>
                  <a:lnTo>
                    <a:pt x="8318" y="433167"/>
                  </a:lnTo>
                  <a:lnTo>
                    <a:pt x="18458" y="390393"/>
                  </a:lnTo>
                  <a:lnTo>
                    <a:pt x="32355" y="348998"/>
                  </a:lnTo>
                  <a:lnTo>
                    <a:pt x="49836" y="309136"/>
                  </a:lnTo>
                  <a:lnTo>
                    <a:pt x="70730" y="270966"/>
                  </a:lnTo>
                  <a:lnTo>
                    <a:pt x="94864" y="234645"/>
                  </a:lnTo>
                  <a:lnTo>
                    <a:pt x="122065" y="200328"/>
                  </a:lnTo>
                  <a:lnTo>
                    <a:pt x="152160" y="168173"/>
                  </a:lnTo>
                  <a:lnTo>
                    <a:pt x="184979" y="138336"/>
                  </a:lnTo>
                  <a:lnTo>
                    <a:pt x="220347" y="110975"/>
                  </a:lnTo>
                  <a:lnTo>
                    <a:pt x="258094" y="86245"/>
                  </a:lnTo>
                  <a:lnTo>
                    <a:pt x="298045" y="64304"/>
                  </a:lnTo>
                  <a:lnTo>
                    <a:pt x="340029" y="45309"/>
                  </a:lnTo>
                  <a:lnTo>
                    <a:pt x="383874" y="29415"/>
                  </a:lnTo>
                  <a:lnTo>
                    <a:pt x="429407" y="16781"/>
                  </a:lnTo>
                  <a:lnTo>
                    <a:pt x="476455" y="7562"/>
                  </a:lnTo>
                  <a:lnTo>
                    <a:pt x="524847" y="1916"/>
                  </a:lnTo>
                  <a:lnTo>
                    <a:pt x="574409" y="0"/>
                  </a:lnTo>
                  <a:lnTo>
                    <a:pt x="623971" y="1916"/>
                  </a:lnTo>
                  <a:lnTo>
                    <a:pt x="672363" y="7562"/>
                  </a:lnTo>
                  <a:lnTo>
                    <a:pt x="719411" y="16781"/>
                  </a:lnTo>
                  <a:lnTo>
                    <a:pt x="764944" y="29415"/>
                  </a:lnTo>
                  <a:lnTo>
                    <a:pt x="808788" y="45309"/>
                  </a:lnTo>
                  <a:lnTo>
                    <a:pt x="850773" y="64304"/>
                  </a:lnTo>
                  <a:lnTo>
                    <a:pt x="890724" y="86245"/>
                  </a:lnTo>
                  <a:lnTo>
                    <a:pt x="928470" y="110975"/>
                  </a:lnTo>
                  <a:lnTo>
                    <a:pt x="963839" y="138336"/>
                  </a:lnTo>
                  <a:lnTo>
                    <a:pt x="996657" y="168173"/>
                  </a:lnTo>
                  <a:lnTo>
                    <a:pt x="1026753" y="200328"/>
                  </a:lnTo>
                  <a:lnTo>
                    <a:pt x="1053954" y="234645"/>
                  </a:lnTo>
                  <a:lnTo>
                    <a:pt x="1078088" y="270966"/>
                  </a:lnTo>
                  <a:lnTo>
                    <a:pt x="1098981" y="309136"/>
                  </a:lnTo>
                  <a:lnTo>
                    <a:pt x="1116463" y="348998"/>
                  </a:lnTo>
                  <a:lnTo>
                    <a:pt x="1130360" y="390393"/>
                  </a:lnTo>
                  <a:lnTo>
                    <a:pt x="1140500" y="433167"/>
                  </a:lnTo>
                  <a:lnTo>
                    <a:pt x="1146710" y="477162"/>
                  </a:lnTo>
                  <a:lnTo>
                    <a:pt x="1148818" y="522222"/>
                  </a:lnTo>
                  <a:lnTo>
                    <a:pt x="1146710" y="567281"/>
                  </a:lnTo>
                  <a:lnTo>
                    <a:pt x="1140500" y="611276"/>
                  </a:lnTo>
                  <a:lnTo>
                    <a:pt x="1130360" y="654050"/>
                  </a:lnTo>
                  <a:lnTo>
                    <a:pt x="1116463" y="695446"/>
                  </a:lnTo>
                  <a:lnTo>
                    <a:pt x="1098981" y="735307"/>
                  </a:lnTo>
                  <a:lnTo>
                    <a:pt x="1078088" y="773477"/>
                  </a:lnTo>
                  <a:lnTo>
                    <a:pt x="1053954" y="809798"/>
                  </a:lnTo>
                  <a:lnTo>
                    <a:pt x="1026753" y="844115"/>
                  </a:lnTo>
                  <a:lnTo>
                    <a:pt x="996657" y="876270"/>
                  </a:lnTo>
                  <a:lnTo>
                    <a:pt x="963839" y="906107"/>
                  </a:lnTo>
                  <a:lnTo>
                    <a:pt x="928470" y="933469"/>
                  </a:lnTo>
                  <a:lnTo>
                    <a:pt x="890724" y="958198"/>
                  </a:lnTo>
                  <a:lnTo>
                    <a:pt x="850773" y="980139"/>
                  </a:lnTo>
                  <a:lnTo>
                    <a:pt x="808788" y="999135"/>
                  </a:lnTo>
                  <a:lnTo>
                    <a:pt x="764944" y="1015028"/>
                  </a:lnTo>
                  <a:lnTo>
                    <a:pt x="719411" y="1027662"/>
                  </a:lnTo>
                  <a:lnTo>
                    <a:pt x="672363" y="1036881"/>
                  </a:lnTo>
                  <a:lnTo>
                    <a:pt x="623971" y="1042527"/>
                  </a:lnTo>
                  <a:lnTo>
                    <a:pt x="574409" y="1044444"/>
                  </a:lnTo>
                  <a:lnTo>
                    <a:pt x="524847" y="1042527"/>
                  </a:lnTo>
                  <a:lnTo>
                    <a:pt x="476455" y="1036881"/>
                  </a:lnTo>
                  <a:lnTo>
                    <a:pt x="429407" y="1027662"/>
                  </a:lnTo>
                  <a:lnTo>
                    <a:pt x="383874" y="1015028"/>
                  </a:lnTo>
                  <a:lnTo>
                    <a:pt x="340029" y="999135"/>
                  </a:lnTo>
                  <a:lnTo>
                    <a:pt x="298045" y="980139"/>
                  </a:lnTo>
                  <a:lnTo>
                    <a:pt x="258094" y="958198"/>
                  </a:lnTo>
                  <a:lnTo>
                    <a:pt x="220347" y="933469"/>
                  </a:lnTo>
                  <a:lnTo>
                    <a:pt x="184979" y="906107"/>
                  </a:lnTo>
                  <a:lnTo>
                    <a:pt x="152160" y="876270"/>
                  </a:lnTo>
                  <a:lnTo>
                    <a:pt x="122065" y="844115"/>
                  </a:lnTo>
                  <a:lnTo>
                    <a:pt x="94864" y="809798"/>
                  </a:lnTo>
                  <a:lnTo>
                    <a:pt x="70730" y="773477"/>
                  </a:lnTo>
                  <a:lnTo>
                    <a:pt x="49836" y="735307"/>
                  </a:lnTo>
                  <a:lnTo>
                    <a:pt x="32355" y="695446"/>
                  </a:lnTo>
                  <a:lnTo>
                    <a:pt x="18458" y="654050"/>
                  </a:lnTo>
                  <a:lnTo>
                    <a:pt x="8318" y="611276"/>
                  </a:lnTo>
                  <a:lnTo>
                    <a:pt x="2108" y="567281"/>
                  </a:lnTo>
                  <a:lnTo>
                    <a:pt x="0" y="522222"/>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0" name="Google Shape;270;p26"/>
          <p:cNvSpPr txBox="1"/>
          <p:nvPr/>
        </p:nvSpPr>
        <p:spPr>
          <a:xfrm>
            <a:off x="6187466" y="4944364"/>
            <a:ext cx="143637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Trends in Genetics, 2013</a:t>
            </a:r>
            <a:endParaRPr sz="1000">
              <a:solidFill>
                <a:schemeClr val="dk1"/>
              </a:solidFill>
              <a:latin typeface="Arial"/>
              <a:ea typeface="Arial"/>
              <a:cs typeface="Arial"/>
              <a:sym typeface="Arial"/>
            </a:endParaRPr>
          </a:p>
        </p:txBody>
      </p:sp>
      <p:pic>
        <p:nvPicPr>
          <p:cNvPr id="271" name="Google Shape;271;p26"/>
          <p:cNvPicPr preferRelativeResize="0"/>
          <p:nvPr/>
        </p:nvPicPr>
        <p:blipFill rotWithShape="1">
          <a:blip r:embed="rId6">
            <a:alphaModFix/>
          </a:blip>
          <a:srcRect/>
          <a:stretch/>
        </p:blipFill>
        <p:spPr>
          <a:xfrm>
            <a:off x="6186485" y="1519885"/>
            <a:ext cx="2861039" cy="1623085"/>
          </a:xfrm>
          <a:prstGeom prst="rect">
            <a:avLst/>
          </a:prstGeom>
          <a:noFill/>
          <a:ln>
            <a:noFill/>
          </a:ln>
        </p:spPr>
      </p:pic>
      <p:sp>
        <p:nvSpPr>
          <p:cNvPr id="272" name="Google Shape;272;p26"/>
          <p:cNvSpPr txBox="1"/>
          <p:nvPr/>
        </p:nvSpPr>
        <p:spPr>
          <a:xfrm>
            <a:off x="6400882" y="4259579"/>
            <a:ext cx="1011555"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16S profiling</a:t>
            </a:r>
            <a:endParaRPr sz="1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pic>
        <p:nvPicPr>
          <p:cNvPr id="277" name="Google Shape;277;p27"/>
          <p:cNvPicPr preferRelativeResize="0"/>
          <p:nvPr/>
        </p:nvPicPr>
        <p:blipFill rotWithShape="1">
          <a:blip r:embed="rId3">
            <a:alphaModFix/>
          </a:blip>
          <a:srcRect/>
          <a:stretch/>
        </p:blipFill>
        <p:spPr>
          <a:xfrm>
            <a:off x="7141464" y="4593335"/>
            <a:ext cx="1621535" cy="341375"/>
          </a:xfrm>
          <a:prstGeom prst="rect">
            <a:avLst/>
          </a:prstGeom>
          <a:noFill/>
          <a:ln>
            <a:noFill/>
          </a:ln>
        </p:spPr>
      </p:pic>
      <p:pic>
        <p:nvPicPr>
          <p:cNvPr id="278" name="Google Shape;278;p27"/>
          <p:cNvPicPr preferRelativeResize="0"/>
          <p:nvPr/>
        </p:nvPicPr>
        <p:blipFill rotWithShape="1">
          <a:blip r:embed="rId4">
            <a:alphaModFix/>
          </a:blip>
          <a:srcRect/>
          <a:stretch/>
        </p:blipFill>
        <p:spPr>
          <a:xfrm>
            <a:off x="1679299" y="70713"/>
            <a:ext cx="4984746" cy="4984737"/>
          </a:xfrm>
          <a:prstGeom prst="rect">
            <a:avLst/>
          </a:prstGeom>
          <a:noFill/>
          <a:ln>
            <a:noFill/>
          </a:ln>
        </p:spPr>
      </p:pic>
      <p:sp>
        <p:nvSpPr>
          <p:cNvPr id="279" name="Google Shape;279;p27"/>
          <p:cNvSpPr txBox="1"/>
          <p:nvPr/>
        </p:nvSpPr>
        <p:spPr>
          <a:xfrm>
            <a:off x="5902491" y="4756403"/>
            <a:ext cx="485775" cy="1473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a:solidFill>
                  <a:schemeClr val="dk1"/>
                </a:solidFill>
                <a:latin typeface="Arial"/>
                <a:ea typeface="Arial"/>
                <a:cs typeface="Arial"/>
                <a:sym typeface="Arial"/>
              </a:rPr>
              <a:t>Cell, 2019</a:t>
            </a:r>
            <a:endParaRPr sz="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pic>
        <p:nvPicPr>
          <p:cNvPr id="284" name="Google Shape;284;p28"/>
          <p:cNvPicPr preferRelativeResize="0"/>
          <p:nvPr/>
        </p:nvPicPr>
        <p:blipFill rotWithShape="1">
          <a:blip r:embed="rId3">
            <a:alphaModFix/>
          </a:blip>
          <a:srcRect/>
          <a:stretch/>
        </p:blipFill>
        <p:spPr>
          <a:xfrm>
            <a:off x="7141464" y="4593335"/>
            <a:ext cx="1621535" cy="341375"/>
          </a:xfrm>
          <a:prstGeom prst="rect">
            <a:avLst/>
          </a:prstGeom>
          <a:noFill/>
          <a:ln>
            <a:noFill/>
          </a:ln>
        </p:spPr>
      </p:pic>
      <p:pic>
        <p:nvPicPr>
          <p:cNvPr id="285" name="Google Shape;285;p28"/>
          <p:cNvPicPr preferRelativeResize="0"/>
          <p:nvPr/>
        </p:nvPicPr>
        <p:blipFill rotWithShape="1">
          <a:blip r:embed="rId4">
            <a:alphaModFix/>
          </a:blip>
          <a:srcRect/>
          <a:stretch/>
        </p:blipFill>
        <p:spPr>
          <a:xfrm>
            <a:off x="157327" y="222644"/>
            <a:ext cx="6076315" cy="4432620"/>
          </a:xfrm>
          <a:prstGeom prst="rect">
            <a:avLst/>
          </a:prstGeom>
          <a:noFill/>
          <a:ln>
            <a:noFill/>
          </a:ln>
        </p:spPr>
      </p:pic>
      <p:sp>
        <p:nvSpPr>
          <p:cNvPr id="286" name="Google Shape;286;p28"/>
          <p:cNvSpPr txBox="1">
            <a:spLocks noGrp="1"/>
          </p:cNvSpPr>
          <p:nvPr>
            <p:ph type="title"/>
          </p:nvPr>
        </p:nvSpPr>
        <p:spPr>
          <a:xfrm>
            <a:off x="6387789" y="854964"/>
            <a:ext cx="1965960" cy="659765"/>
          </a:xfrm>
          <a:prstGeom prst="rect">
            <a:avLst/>
          </a:prstGeom>
          <a:noFill/>
          <a:ln>
            <a:noFill/>
          </a:ln>
        </p:spPr>
        <p:txBody>
          <a:bodyPr spcFirstLastPara="1" wrap="square" lIns="0" tIns="26650" rIns="0" bIns="0" anchor="t" anchorCtr="0">
            <a:spAutoFit/>
          </a:bodyPr>
          <a:lstStyle/>
          <a:p>
            <a:pPr marL="12700" marR="5080" lvl="0" indent="0" algn="l" rtl="0">
              <a:lnSpc>
                <a:spcPct val="115000"/>
              </a:lnSpc>
              <a:spcBef>
                <a:spcPts val="0"/>
              </a:spcBef>
              <a:spcAft>
                <a:spcPts val="0"/>
              </a:spcAft>
              <a:buNone/>
            </a:pPr>
            <a:r>
              <a:rPr lang="en-US" sz="1400"/>
              <a:t>Recovered over 150,000  microbial genomes from</a:t>
            </a:r>
            <a:endParaRPr sz="1400"/>
          </a:p>
          <a:p>
            <a:pPr marL="12700" lvl="0" indent="0" algn="l" rtl="0">
              <a:lnSpc>
                <a:spcPct val="118571"/>
              </a:lnSpc>
              <a:spcBef>
                <a:spcPts val="0"/>
              </a:spcBef>
              <a:spcAft>
                <a:spcPts val="0"/>
              </a:spcAft>
              <a:buNone/>
            </a:pPr>
            <a:r>
              <a:rPr lang="en-US" sz="1400"/>
              <a:t>~10,000 metagenomes</a:t>
            </a:r>
            <a:endParaRPr sz="1400"/>
          </a:p>
        </p:txBody>
      </p:sp>
      <p:sp>
        <p:nvSpPr>
          <p:cNvPr id="287" name="Google Shape;287;p28"/>
          <p:cNvSpPr txBox="1"/>
          <p:nvPr/>
        </p:nvSpPr>
        <p:spPr>
          <a:xfrm>
            <a:off x="6387612" y="1705381"/>
            <a:ext cx="2517775" cy="1943100"/>
          </a:xfrm>
          <a:prstGeom prst="rect">
            <a:avLst/>
          </a:prstGeom>
          <a:noFill/>
          <a:ln>
            <a:noFill/>
          </a:ln>
        </p:spPr>
        <p:txBody>
          <a:bodyPr spcFirstLastPara="1" wrap="square" lIns="0" tIns="15225" rIns="0" bIns="0" anchor="t" anchorCtr="0">
            <a:spAutoFit/>
          </a:bodyPr>
          <a:lstStyle/>
          <a:p>
            <a:pPr marL="12700" marR="270510" lvl="0" indent="0" algn="l" rtl="0">
              <a:lnSpc>
                <a:spcPct val="98600"/>
              </a:lnSpc>
              <a:spcBef>
                <a:spcPts val="0"/>
              </a:spcBef>
              <a:spcAft>
                <a:spcPts val="0"/>
              </a:spcAft>
              <a:buNone/>
            </a:pPr>
            <a:r>
              <a:rPr lang="en-US" sz="1400">
                <a:solidFill>
                  <a:schemeClr val="dk1"/>
                </a:solidFill>
                <a:latin typeface="Arial"/>
                <a:ea typeface="Arial"/>
                <a:cs typeface="Arial"/>
                <a:sym typeface="Arial"/>
              </a:rPr>
              <a:t>70,178 genomes assembled  with higher than 90%  completeness</a:t>
            </a:r>
            <a:endParaRPr sz="1400">
              <a:solidFill>
                <a:schemeClr val="dk1"/>
              </a:solidFill>
              <a:latin typeface="Arial"/>
              <a:ea typeface="Arial"/>
              <a:cs typeface="Arial"/>
              <a:sym typeface="Arial"/>
            </a:endParaRPr>
          </a:p>
          <a:p>
            <a:pPr marL="0" marR="0" lvl="0" indent="0" algn="l" rtl="0">
              <a:lnSpc>
                <a:spcPct val="100000"/>
              </a:lnSpc>
              <a:spcBef>
                <a:spcPts val="10"/>
              </a:spcBef>
              <a:spcAft>
                <a:spcPts val="0"/>
              </a:spcAft>
              <a:buNone/>
            </a:pPr>
            <a:endParaRPr sz="1500">
              <a:solidFill>
                <a:schemeClr val="dk1"/>
              </a:solidFill>
              <a:latin typeface="Arial"/>
              <a:ea typeface="Arial"/>
              <a:cs typeface="Arial"/>
              <a:sym typeface="Arial"/>
            </a:endParaRPr>
          </a:p>
          <a:p>
            <a:pPr marL="12700" marR="5080" lvl="0" indent="0" algn="l" rtl="0">
              <a:lnSpc>
                <a:spcPct val="99600"/>
              </a:lnSpc>
              <a:spcBef>
                <a:spcPts val="0"/>
              </a:spcBef>
              <a:spcAft>
                <a:spcPts val="0"/>
              </a:spcAft>
              <a:buNone/>
            </a:pPr>
            <a:r>
              <a:rPr lang="en-US" sz="1400">
                <a:solidFill>
                  <a:schemeClr val="dk1"/>
                </a:solidFill>
                <a:latin typeface="Arial"/>
                <a:ea typeface="Arial"/>
                <a:cs typeface="Arial"/>
                <a:sym typeface="Arial"/>
              </a:rPr>
              <a:t>3,796 SGBs (species-level  genome bins) identified -77% of  the total representing species  without any publicly available  genomes</a:t>
            </a:r>
            <a:endParaRPr sz="1400">
              <a:solidFill>
                <a:schemeClr val="dk1"/>
              </a:solidFill>
              <a:latin typeface="Arial"/>
              <a:ea typeface="Arial"/>
              <a:cs typeface="Arial"/>
              <a:sym typeface="Arial"/>
            </a:endParaRPr>
          </a:p>
        </p:txBody>
      </p:sp>
      <p:sp>
        <p:nvSpPr>
          <p:cNvPr id="288" name="Google Shape;288;p28"/>
          <p:cNvSpPr txBox="1"/>
          <p:nvPr/>
        </p:nvSpPr>
        <p:spPr>
          <a:xfrm>
            <a:off x="5394684" y="4713732"/>
            <a:ext cx="485775" cy="1473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800">
                <a:solidFill>
                  <a:schemeClr val="dk1"/>
                </a:solidFill>
                <a:latin typeface="Arial"/>
                <a:ea typeface="Arial"/>
                <a:cs typeface="Arial"/>
                <a:sym typeface="Arial"/>
              </a:rPr>
              <a:t>Cell, 2019</a:t>
            </a:r>
            <a:endParaRPr sz="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p:nvPr/>
        </p:nvSpPr>
        <p:spPr>
          <a:xfrm>
            <a:off x="740577" y="243332"/>
            <a:ext cx="7496809" cy="4909820"/>
          </a:xfrm>
          <a:prstGeom prst="rect">
            <a:avLst/>
          </a:prstGeom>
          <a:noFill/>
          <a:ln>
            <a:noFill/>
          </a:ln>
        </p:spPr>
        <p:txBody>
          <a:bodyPr spcFirstLastPara="1" wrap="square" lIns="0" tIns="12700" rIns="0" bIns="0" anchor="t" anchorCtr="0">
            <a:spAutoFit/>
          </a:bodyPr>
          <a:lstStyle/>
          <a:p>
            <a:pPr marL="381000" marR="0" lvl="0" indent="-368300" algn="l" rtl="0">
              <a:lnSpc>
                <a:spcPct val="100000"/>
              </a:lnSpc>
              <a:spcBef>
                <a:spcPts val="0"/>
              </a:spcBef>
              <a:spcAft>
                <a:spcPts val="0"/>
              </a:spcAft>
              <a:buClr>
                <a:srgbClr val="800000"/>
              </a:buClr>
              <a:buSzPts val="2200"/>
              <a:buFont typeface="Arial"/>
              <a:buChar char="■"/>
            </a:pPr>
            <a:r>
              <a:rPr lang="en-US" sz="1800">
                <a:solidFill>
                  <a:schemeClr val="dk1"/>
                </a:solidFill>
                <a:latin typeface="Arial"/>
                <a:ea typeface="Arial"/>
                <a:cs typeface="Arial"/>
                <a:sym typeface="Arial"/>
              </a:rPr>
              <a:t>American Gut Project</a:t>
            </a:r>
            <a:endParaRPr sz="1800">
              <a:solidFill>
                <a:schemeClr val="dk1"/>
              </a:solidFill>
              <a:latin typeface="Arial"/>
              <a:ea typeface="Arial"/>
              <a:cs typeface="Arial"/>
              <a:sym typeface="Arial"/>
            </a:endParaRPr>
          </a:p>
          <a:p>
            <a:pPr marL="381000" marR="0" lvl="0" indent="-368300" algn="l" rtl="0">
              <a:lnSpc>
                <a:spcPct val="100000"/>
              </a:lnSpc>
              <a:spcBef>
                <a:spcPts val="455"/>
              </a:spcBef>
              <a:spcAft>
                <a:spcPts val="0"/>
              </a:spcAft>
              <a:buClr>
                <a:srgbClr val="800000"/>
              </a:buClr>
              <a:buSzPts val="2200"/>
              <a:buFont typeface="Arial"/>
              <a:buChar char="■"/>
            </a:pPr>
            <a:r>
              <a:rPr lang="en-US" sz="1800">
                <a:solidFill>
                  <a:schemeClr val="dk1"/>
                </a:solidFill>
                <a:latin typeface="Arial"/>
                <a:ea typeface="Arial"/>
                <a:cs typeface="Arial"/>
                <a:sym typeface="Arial"/>
              </a:rPr>
              <a:t>Earth microbiome Project</a:t>
            </a:r>
            <a:endParaRPr sz="1800">
              <a:solidFill>
                <a:schemeClr val="dk1"/>
              </a:solidFill>
              <a:latin typeface="Arial"/>
              <a:ea typeface="Arial"/>
              <a:cs typeface="Arial"/>
              <a:sym typeface="Arial"/>
            </a:endParaRPr>
          </a:p>
          <a:p>
            <a:pPr marL="381000" marR="0" lvl="0" indent="-368300" algn="l" rtl="0">
              <a:lnSpc>
                <a:spcPct val="100000"/>
              </a:lnSpc>
              <a:spcBef>
                <a:spcPts val="530"/>
              </a:spcBef>
              <a:spcAft>
                <a:spcPts val="0"/>
              </a:spcAft>
              <a:buClr>
                <a:srgbClr val="800000"/>
              </a:buClr>
              <a:buSzPts val="2200"/>
              <a:buFont typeface="Arial"/>
              <a:buChar char="■"/>
            </a:pPr>
            <a:r>
              <a:rPr lang="en-US" sz="1800">
                <a:solidFill>
                  <a:schemeClr val="dk1"/>
                </a:solidFill>
                <a:latin typeface="Arial"/>
                <a:ea typeface="Arial"/>
                <a:cs typeface="Arial"/>
                <a:sym typeface="Arial"/>
              </a:rPr>
              <a:t>Human Oral Microbiome Database</a:t>
            </a:r>
            <a:endParaRPr sz="1800">
              <a:solidFill>
                <a:schemeClr val="dk1"/>
              </a:solidFill>
              <a:latin typeface="Arial"/>
              <a:ea typeface="Arial"/>
              <a:cs typeface="Arial"/>
              <a:sym typeface="Arial"/>
            </a:endParaRPr>
          </a:p>
          <a:p>
            <a:pPr marL="381000" marR="0" lvl="0" indent="-368300" algn="l" rtl="0">
              <a:lnSpc>
                <a:spcPct val="100000"/>
              </a:lnSpc>
              <a:spcBef>
                <a:spcPts val="455"/>
              </a:spcBef>
              <a:spcAft>
                <a:spcPts val="0"/>
              </a:spcAft>
              <a:buClr>
                <a:srgbClr val="800000"/>
              </a:buClr>
              <a:buSzPts val="2200"/>
              <a:buFont typeface="Arial"/>
              <a:buChar char="■"/>
            </a:pPr>
            <a:r>
              <a:rPr lang="en-US" sz="1800">
                <a:solidFill>
                  <a:schemeClr val="dk1"/>
                </a:solidFill>
                <a:latin typeface="Arial"/>
                <a:ea typeface="Arial"/>
                <a:cs typeface="Arial"/>
                <a:sym typeface="Arial"/>
              </a:rPr>
              <a:t>CardioBiome</a:t>
            </a:r>
            <a:endParaRPr sz="1800">
              <a:solidFill>
                <a:schemeClr val="dk1"/>
              </a:solidFill>
              <a:latin typeface="Arial"/>
              <a:ea typeface="Arial"/>
              <a:cs typeface="Arial"/>
              <a:sym typeface="Arial"/>
            </a:endParaRPr>
          </a:p>
          <a:p>
            <a:pPr marL="381000" marR="0" lvl="0" indent="-368300" algn="l" rtl="0">
              <a:lnSpc>
                <a:spcPct val="100000"/>
              </a:lnSpc>
              <a:spcBef>
                <a:spcPts val="525"/>
              </a:spcBef>
              <a:spcAft>
                <a:spcPts val="0"/>
              </a:spcAft>
              <a:buClr>
                <a:srgbClr val="800000"/>
              </a:buClr>
              <a:buSzPts val="2200"/>
              <a:buFont typeface="Arial"/>
              <a:buChar char="■"/>
            </a:pPr>
            <a:r>
              <a:rPr lang="en-US" sz="1800">
                <a:solidFill>
                  <a:schemeClr val="dk1"/>
                </a:solidFill>
                <a:latin typeface="Arial"/>
                <a:ea typeface="Arial"/>
                <a:cs typeface="Arial"/>
                <a:sym typeface="Arial"/>
              </a:rPr>
              <a:t>Human Microbiome Studies – JCVI</a:t>
            </a:r>
            <a:endParaRPr sz="1800">
              <a:solidFill>
                <a:schemeClr val="dk1"/>
              </a:solidFill>
              <a:latin typeface="Arial"/>
              <a:ea typeface="Arial"/>
              <a:cs typeface="Arial"/>
              <a:sym typeface="Arial"/>
            </a:endParaRPr>
          </a:p>
          <a:p>
            <a:pPr marL="380365" marR="388620" lvl="0" indent="-368300" algn="l" rtl="0">
              <a:lnSpc>
                <a:spcPct val="116111"/>
              </a:lnSpc>
              <a:spcBef>
                <a:spcPts val="680"/>
              </a:spcBef>
              <a:spcAft>
                <a:spcPts val="0"/>
              </a:spcAft>
              <a:buClr>
                <a:srgbClr val="800000"/>
              </a:buClr>
              <a:buSzPts val="2200"/>
              <a:buFont typeface="Arial"/>
              <a:buChar char="■"/>
            </a:pPr>
            <a:r>
              <a:rPr lang="en-US" sz="1800">
                <a:solidFill>
                  <a:schemeClr val="dk1"/>
                </a:solidFill>
                <a:latin typeface="Arial"/>
                <a:ea typeface="Arial"/>
                <a:cs typeface="Arial"/>
                <a:sym typeface="Arial"/>
              </a:rPr>
              <a:t>MetaSub – Metagenomics and metadesign of Subways and Urban  Biomes</a:t>
            </a:r>
            <a:endParaRPr sz="1800">
              <a:solidFill>
                <a:schemeClr val="dk1"/>
              </a:solidFill>
              <a:latin typeface="Arial"/>
              <a:ea typeface="Arial"/>
              <a:cs typeface="Arial"/>
              <a:sym typeface="Arial"/>
            </a:endParaRPr>
          </a:p>
          <a:p>
            <a:pPr marL="381000" marR="0" lvl="0" indent="-368300" algn="l" rtl="0">
              <a:lnSpc>
                <a:spcPct val="100000"/>
              </a:lnSpc>
              <a:spcBef>
                <a:spcPts val="495"/>
              </a:spcBef>
              <a:spcAft>
                <a:spcPts val="0"/>
              </a:spcAft>
              <a:buClr>
                <a:srgbClr val="800000"/>
              </a:buClr>
              <a:buSzPts val="2200"/>
              <a:buFont typeface="Arial"/>
              <a:buChar char="■"/>
            </a:pPr>
            <a:r>
              <a:rPr lang="en-US" sz="1800">
                <a:solidFill>
                  <a:schemeClr val="dk1"/>
                </a:solidFill>
                <a:latin typeface="Arial"/>
                <a:ea typeface="Arial"/>
                <a:cs typeface="Arial"/>
                <a:sym typeface="Arial"/>
              </a:rPr>
              <a:t>Gut microbiota for Health</a:t>
            </a:r>
            <a:endParaRPr sz="1800">
              <a:solidFill>
                <a:schemeClr val="dk1"/>
              </a:solidFill>
              <a:latin typeface="Arial"/>
              <a:ea typeface="Arial"/>
              <a:cs typeface="Arial"/>
              <a:sym typeface="Arial"/>
            </a:endParaRPr>
          </a:p>
          <a:p>
            <a:pPr marL="380365" marR="5080" lvl="0" indent="-368300" algn="l" rtl="0">
              <a:lnSpc>
                <a:spcPct val="102200"/>
              </a:lnSpc>
              <a:spcBef>
                <a:spcPts val="384"/>
              </a:spcBef>
              <a:spcAft>
                <a:spcPts val="0"/>
              </a:spcAft>
              <a:buClr>
                <a:srgbClr val="800000"/>
              </a:buClr>
              <a:buSzPts val="2200"/>
              <a:buFont typeface="Arial"/>
              <a:buChar char="■"/>
            </a:pPr>
            <a:r>
              <a:rPr lang="en-US" sz="1800">
                <a:solidFill>
                  <a:schemeClr val="dk1"/>
                </a:solidFill>
                <a:latin typeface="Arial"/>
                <a:ea typeface="Arial"/>
                <a:cs typeface="Arial"/>
                <a:sym typeface="Arial"/>
              </a:rPr>
              <a:t>NASA: Study of the impact of long term space travel in the Astronaut’s  microbiome</a:t>
            </a:r>
            <a:endParaRPr sz="1800">
              <a:solidFill>
                <a:schemeClr val="dk1"/>
              </a:solidFill>
              <a:latin typeface="Arial"/>
              <a:ea typeface="Arial"/>
              <a:cs typeface="Arial"/>
              <a:sym typeface="Arial"/>
            </a:endParaRPr>
          </a:p>
          <a:p>
            <a:pPr marL="381000" marR="0" lvl="0" indent="-368300" algn="l" rtl="0">
              <a:lnSpc>
                <a:spcPct val="100000"/>
              </a:lnSpc>
              <a:spcBef>
                <a:spcPts val="525"/>
              </a:spcBef>
              <a:spcAft>
                <a:spcPts val="0"/>
              </a:spcAft>
              <a:buClr>
                <a:srgbClr val="800000"/>
              </a:buClr>
              <a:buSzPts val="2200"/>
              <a:buFont typeface="Arial"/>
              <a:buChar char="■"/>
            </a:pPr>
            <a:r>
              <a:rPr lang="en-US" sz="1800">
                <a:solidFill>
                  <a:schemeClr val="dk1"/>
                </a:solidFill>
                <a:latin typeface="Arial"/>
                <a:ea typeface="Arial"/>
                <a:cs typeface="Arial"/>
                <a:sym typeface="Arial"/>
              </a:rPr>
              <a:t>Michigan microbiome project</a:t>
            </a:r>
            <a:endParaRPr sz="1800">
              <a:solidFill>
                <a:schemeClr val="dk1"/>
              </a:solidFill>
              <a:latin typeface="Arial"/>
              <a:ea typeface="Arial"/>
              <a:cs typeface="Arial"/>
              <a:sym typeface="Arial"/>
            </a:endParaRPr>
          </a:p>
          <a:p>
            <a:pPr marL="381000" marR="0" lvl="0" indent="-368300" algn="l" rtl="0">
              <a:lnSpc>
                <a:spcPct val="100000"/>
              </a:lnSpc>
              <a:spcBef>
                <a:spcPts val="430"/>
              </a:spcBef>
              <a:spcAft>
                <a:spcPts val="0"/>
              </a:spcAft>
              <a:buClr>
                <a:srgbClr val="800000"/>
              </a:buClr>
              <a:buSzPts val="2200"/>
              <a:buFont typeface="Arial"/>
              <a:buChar char="■"/>
            </a:pPr>
            <a:r>
              <a:rPr lang="en-US" sz="1800">
                <a:solidFill>
                  <a:schemeClr val="dk1"/>
                </a:solidFill>
                <a:latin typeface="Arial"/>
                <a:ea typeface="Arial"/>
                <a:cs typeface="Arial"/>
                <a:sym typeface="Arial"/>
              </a:rPr>
              <a:t>Coral microbiome project</a:t>
            </a:r>
            <a:endParaRPr sz="1800">
              <a:solidFill>
                <a:schemeClr val="dk1"/>
              </a:solidFill>
              <a:latin typeface="Arial"/>
              <a:ea typeface="Arial"/>
              <a:cs typeface="Arial"/>
              <a:sym typeface="Arial"/>
            </a:endParaRPr>
          </a:p>
          <a:p>
            <a:pPr marL="381000" marR="0" lvl="0" indent="-368300" algn="l" rtl="0">
              <a:lnSpc>
                <a:spcPct val="100000"/>
              </a:lnSpc>
              <a:spcBef>
                <a:spcPts val="555"/>
              </a:spcBef>
              <a:spcAft>
                <a:spcPts val="0"/>
              </a:spcAft>
              <a:buClr>
                <a:srgbClr val="800000"/>
              </a:buClr>
              <a:buSzPts val="2200"/>
              <a:buFont typeface="Arial"/>
              <a:buChar char="■"/>
            </a:pPr>
            <a:r>
              <a:rPr lang="en-US" sz="1800">
                <a:solidFill>
                  <a:schemeClr val="dk1"/>
                </a:solidFill>
                <a:latin typeface="Arial"/>
                <a:ea typeface="Arial"/>
                <a:cs typeface="Arial"/>
                <a:sym typeface="Arial"/>
              </a:rPr>
              <a:t>Seagrass microbiome project</a:t>
            </a:r>
            <a:endParaRPr sz="1800">
              <a:solidFill>
                <a:schemeClr val="dk1"/>
              </a:solidFill>
              <a:latin typeface="Arial"/>
              <a:ea typeface="Arial"/>
              <a:cs typeface="Arial"/>
              <a:sym typeface="Arial"/>
            </a:endParaRPr>
          </a:p>
          <a:p>
            <a:pPr marL="381000" marR="0" lvl="0" indent="-368300" algn="l" rtl="0">
              <a:lnSpc>
                <a:spcPct val="100000"/>
              </a:lnSpc>
              <a:spcBef>
                <a:spcPts val="430"/>
              </a:spcBef>
              <a:spcAft>
                <a:spcPts val="0"/>
              </a:spcAft>
              <a:buClr>
                <a:srgbClr val="800000"/>
              </a:buClr>
              <a:buSzPts val="2200"/>
              <a:buFont typeface="Arial"/>
              <a:buChar char="■"/>
            </a:pPr>
            <a:r>
              <a:rPr lang="en-US" sz="1800">
                <a:solidFill>
                  <a:schemeClr val="dk1"/>
                </a:solidFill>
                <a:latin typeface="Arial"/>
                <a:ea typeface="Arial"/>
                <a:cs typeface="Arial"/>
                <a:sym typeface="Arial"/>
              </a:rPr>
              <a:t>Brazilian microbiome project</a:t>
            </a:r>
            <a:endParaRPr sz="1800">
              <a:solidFill>
                <a:schemeClr val="dk1"/>
              </a:solidFill>
              <a:latin typeface="Arial"/>
              <a:ea typeface="Arial"/>
              <a:cs typeface="Arial"/>
              <a:sym typeface="Arial"/>
            </a:endParaRPr>
          </a:p>
          <a:p>
            <a:pPr marL="381000" marR="0" lvl="0" indent="-368300" algn="l" rtl="0">
              <a:lnSpc>
                <a:spcPct val="100000"/>
              </a:lnSpc>
              <a:spcBef>
                <a:spcPts val="555"/>
              </a:spcBef>
              <a:spcAft>
                <a:spcPts val="0"/>
              </a:spcAft>
              <a:buClr>
                <a:srgbClr val="800000"/>
              </a:buClr>
              <a:buSzPts val="2200"/>
              <a:buFont typeface="Arial"/>
              <a:buChar char="■"/>
            </a:pPr>
            <a:r>
              <a:rPr lang="en-US" sz="1800">
                <a:solidFill>
                  <a:schemeClr val="dk1"/>
                </a:solidFill>
                <a:latin typeface="Arial"/>
                <a:ea typeface="Arial"/>
                <a:cs typeface="Arial"/>
                <a:sym typeface="Arial"/>
              </a:rPr>
              <a:t>Home microbiome study</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264988" y="126491"/>
            <a:ext cx="684212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Microbes were the first life forms on this planet</a:t>
            </a:r>
            <a:endParaRPr/>
          </a:p>
        </p:txBody>
      </p:sp>
      <p:sp>
        <p:nvSpPr>
          <p:cNvPr id="60" name="Google Shape;60;p3"/>
          <p:cNvSpPr txBox="1"/>
          <p:nvPr/>
        </p:nvSpPr>
        <p:spPr>
          <a:xfrm>
            <a:off x="417407" y="695401"/>
            <a:ext cx="7469505" cy="4205767"/>
          </a:xfrm>
          <a:prstGeom prst="rect">
            <a:avLst/>
          </a:prstGeom>
          <a:noFill/>
          <a:ln>
            <a:noFill/>
          </a:ln>
        </p:spPr>
        <p:txBody>
          <a:bodyPr spcFirstLastPara="1" wrap="square" lIns="0" tIns="85725" rIns="0" bIns="0" anchor="t" anchorCtr="0">
            <a:spAutoFit/>
          </a:bodyPr>
          <a:lstStyle/>
          <a:p>
            <a:pPr marL="461009" marR="0" lvl="0" indent="-368935" algn="l" rtl="0">
              <a:lnSpc>
                <a:spcPct val="100000"/>
              </a:lnSpc>
              <a:spcBef>
                <a:spcPts val="0"/>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2.3 </a:t>
            </a:r>
            <a:r>
              <a:rPr lang="en-US" sz="2200" dirty="0">
                <a:solidFill>
                  <a:schemeClr val="dk1"/>
                </a:solidFill>
              </a:rPr>
              <a:t>B</a:t>
            </a:r>
            <a:r>
              <a:rPr lang="en-US" sz="2200" b="0" i="0" u="none" strike="noStrike" cap="none" dirty="0">
                <a:solidFill>
                  <a:schemeClr val="dk1"/>
                </a:solidFill>
                <a:latin typeface="Arial"/>
                <a:ea typeface="Arial"/>
                <a:cs typeface="Arial"/>
                <a:sym typeface="Arial"/>
              </a:rPr>
              <a:t>YA atmosphere has oxygen</a:t>
            </a:r>
            <a:endParaRPr sz="2200" b="0" i="0" u="none" strike="noStrike" cap="none" dirty="0">
              <a:solidFill>
                <a:schemeClr val="dk1"/>
              </a:solidFill>
              <a:latin typeface="Arial"/>
              <a:ea typeface="Arial"/>
              <a:cs typeface="Arial"/>
              <a:sym typeface="Arial"/>
            </a:endParaRPr>
          </a:p>
          <a:p>
            <a:pPr marL="461009" marR="0" lvl="0" indent="-368935" algn="l" rtl="0">
              <a:lnSpc>
                <a:spcPct val="100000"/>
              </a:lnSpc>
              <a:spcBef>
                <a:spcPts val="575"/>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500 </a:t>
            </a:r>
            <a:r>
              <a:rPr lang="en-US" sz="2200" dirty="0">
                <a:solidFill>
                  <a:schemeClr val="dk1"/>
                </a:solidFill>
              </a:rPr>
              <a:t>million year ago (</a:t>
            </a:r>
            <a:r>
              <a:rPr lang="en-US" sz="2200" b="0" i="0" u="none" strike="noStrike" cap="none" dirty="0">
                <a:solidFill>
                  <a:schemeClr val="dk1"/>
                </a:solidFill>
                <a:latin typeface="Arial"/>
                <a:ea typeface="Arial"/>
                <a:cs typeface="Arial"/>
                <a:sym typeface="Arial"/>
              </a:rPr>
              <a:t>MYA) first terrestrial plants</a:t>
            </a:r>
            <a:endParaRPr sz="2200" b="0" i="0" u="none" strike="noStrike" cap="none" dirty="0">
              <a:solidFill>
                <a:schemeClr val="dk1"/>
              </a:solidFill>
              <a:latin typeface="Arial"/>
              <a:ea typeface="Arial"/>
              <a:cs typeface="Arial"/>
              <a:sym typeface="Arial"/>
            </a:endParaRPr>
          </a:p>
          <a:p>
            <a:pPr marL="461009" marR="0" lvl="0" indent="-368935" algn="l" rtl="0">
              <a:lnSpc>
                <a:spcPct val="100000"/>
              </a:lnSpc>
              <a:spcBef>
                <a:spcPts val="455"/>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200 MYA mammals emerged</a:t>
            </a:r>
            <a:endParaRPr sz="2200" b="0" i="0" u="none" strike="noStrike" cap="none" dirty="0">
              <a:solidFill>
                <a:schemeClr val="dk1"/>
              </a:solidFill>
              <a:latin typeface="Arial"/>
              <a:ea typeface="Arial"/>
              <a:cs typeface="Arial"/>
              <a:sym typeface="Arial"/>
            </a:endParaRPr>
          </a:p>
          <a:p>
            <a:pPr marL="461009" marR="5080" lvl="0" indent="-368300" algn="l" rtl="0">
              <a:lnSpc>
                <a:spcPct val="119090"/>
              </a:lnSpc>
              <a:spcBef>
                <a:spcPts val="660"/>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13 MYA one of us makes all of us proud by learning how  to fly</a:t>
            </a:r>
            <a:endParaRPr sz="2200" b="0" i="0" u="none" strike="noStrike" cap="none" dirty="0">
              <a:solidFill>
                <a:schemeClr val="dk1"/>
              </a:solidFill>
              <a:latin typeface="Arial"/>
              <a:ea typeface="Arial"/>
              <a:cs typeface="Arial"/>
              <a:sym typeface="Arial"/>
            </a:endParaRPr>
          </a:p>
          <a:p>
            <a:pPr marL="461009" marR="0" lvl="0" indent="-368935" algn="l" rtl="0">
              <a:lnSpc>
                <a:spcPct val="100000"/>
              </a:lnSpc>
              <a:spcBef>
                <a:spcPts val="365"/>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10 MYA the branch of life currently called </a:t>
            </a:r>
            <a:r>
              <a:rPr lang="en-US" sz="2200" b="0" i="1" u="none" strike="noStrike" cap="none" dirty="0">
                <a:solidFill>
                  <a:schemeClr val="dk1"/>
                </a:solidFill>
                <a:latin typeface="Arial"/>
                <a:ea typeface="Arial"/>
                <a:cs typeface="Arial"/>
                <a:sym typeface="Arial"/>
              </a:rPr>
              <a:t>homo</a:t>
            </a:r>
            <a:r>
              <a:rPr lang="en-US" sz="2200" dirty="0">
                <a:solidFill>
                  <a:schemeClr val="dk1"/>
                </a:solidFill>
              </a:rPr>
              <a:t> </a:t>
            </a:r>
            <a:r>
              <a:rPr lang="en-US" sz="2200" b="0" i="0" u="none" strike="noStrike" cap="none" dirty="0">
                <a:solidFill>
                  <a:schemeClr val="dk1"/>
                </a:solidFill>
                <a:latin typeface="Arial"/>
                <a:ea typeface="Arial"/>
                <a:cs typeface="Arial"/>
                <a:sym typeface="Arial"/>
              </a:rPr>
              <a:t>emerges</a:t>
            </a:r>
            <a:endParaRPr sz="2200" b="0" i="0" u="none" strike="noStrike" cap="none" dirty="0">
              <a:solidFill>
                <a:schemeClr val="dk1"/>
              </a:solidFill>
              <a:latin typeface="Arial"/>
              <a:ea typeface="Arial"/>
              <a:cs typeface="Arial"/>
              <a:sym typeface="Arial"/>
            </a:endParaRPr>
          </a:p>
          <a:p>
            <a:pPr marL="461009" marR="220979" lvl="0" indent="-368300" algn="l" rtl="0">
              <a:lnSpc>
                <a:spcPct val="102699"/>
              </a:lnSpc>
              <a:spcBef>
                <a:spcPts val="384"/>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400 years ago humans observe the first microbe under a  simple scope</a:t>
            </a:r>
            <a:endParaRPr sz="2200" b="0" i="0" u="none" strike="noStrike" cap="none" dirty="0">
              <a:solidFill>
                <a:schemeClr val="dk1"/>
              </a:solidFill>
              <a:latin typeface="Arial"/>
              <a:ea typeface="Arial"/>
              <a:cs typeface="Arial"/>
              <a:sym typeface="Arial"/>
            </a:endParaRPr>
          </a:p>
          <a:p>
            <a:pPr marL="12700" marR="0" lvl="0" indent="0" algn="l" rtl="0">
              <a:lnSpc>
                <a:spcPct val="100000"/>
              </a:lnSpc>
              <a:spcBef>
                <a:spcPts val="2140"/>
              </a:spcBef>
              <a:spcAft>
                <a:spcPts val="0"/>
              </a:spcAft>
              <a:buNone/>
            </a:pPr>
            <a:r>
              <a:rPr lang="en-US" sz="2000" b="1" i="0" u="none" strike="noStrike" cap="none" dirty="0">
                <a:solidFill>
                  <a:schemeClr val="dk1"/>
                </a:solidFill>
                <a:latin typeface="Arial"/>
                <a:ea typeface="Arial"/>
                <a:cs typeface="Arial"/>
                <a:sym typeface="Arial"/>
              </a:rPr>
              <a:t>THERE WOULD BE NO LIFE WITHOUT MICROBES</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xfrm>
            <a:off x="688324" y="175259"/>
            <a:ext cx="7767350" cy="817880"/>
          </a:xfrm>
          <a:prstGeom prst="rect">
            <a:avLst/>
          </a:prstGeom>
          <a:noFill/>
          <a:ln>
            <a:noFill/>
          </a:ln>
        </p:spPr>
        <p:txBody>
          <a:bodyPr spcFirstLastPara="1" wrap="square" lIns="0" tIns="12700" rIns="0" bIns="0" anchor="t" anchorCtr="0">
            <a:spAutoFit/>
          </a:bodyPr>
          <a:lstStyle/>
          <a:p>
            <a:pPr marL="2991485" marR="5080" lvl="0" indent="-2456815" algn="l" rtl="0">
              <a:lnSpc>
                <a:spcPct val="100000"/>
              </a:lnSpc>
              <a:spcBef>
                <a:spcPts val="0"/>
              </a:spcBef>
              <a:spcAft>
                <a:spcPts val="0"/>
              </a:spcAft>
              <a:buNone/>
            </a:pPr>
            <a:r>
              <a:rPr lang="en-US"/>
              <a:t>Structural and Functional Approaches to study  microbiomes</a:t>
            </a:r>
            <a:endParaRPr/>
          </a:p>
        </p:txBody>
      </p:sp>
      <p:pic>
        <p:nvPicPr>
          <p:cNvPr id="299" name="Google Shape;299;p30"/>
          <p:cNvPicPr preferRelativeResize="0"/>
          <p:nvPr/>
        </p:nvPicPr>
        <p:blipFill rotWithShape="1">
          <a:blip r:embed="rId3">
            <a:alphaModFix/>
          </a:blip>
          <a:srcRect/>
          <a:stretch/>
        </p:blipFill>
        <p:spPr>
          <a:xfrm>
            <a:off x="2214359" y="1153037"/>
            <a:ext cx="4050763" cy="3297133"/>
          </a:xfrm>
          <a:prstGeom prst="rect">
            <a:avLst/>
          </a:prstGeom>
          <a:noFill/>
          <a:ln>
            <a:noFill/>
          </a:ln>
        </p:spPr>
      </p:pic>
      <p:sp>
        <p:nvSpPr>
          <p:cNvPr id="300" name="Google Shape;300;p30"/>
          <p:cNvSpPr txBox="1"/>
          <p:nvPr/>
        </p:nvSpPr>
        <p:spPr>
          <a:xfrm>
            <a:off x="3136836" y="4618735"/>
            <a:ext cx="2053589"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International Journal of Genomics, 2018</a:t>
            </a:r>
            <a:endParaRPr sz="9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04"/>
        <p:cNvGrpSpPr/>
        <p:nvPr/>
      </p:nvGrpSpPr>
      <p:grpSpPr>
        <a:xfrm>
          <a:off x="0" y="0"/>
          <a:ext cx="0" cy="0"/>
          <a:chOff x="0" y="0"/>
          <a:chExt cx="0" cy="0"/>
        </a:xfrm>
      </p:grpSpPr>
      <p:pic>
        <p:nvPicPr>
          <p:cNvPr id="305" name="Google Shape;305;p31"/>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306" name="Google Shape;306;p31"/>
          <p:cNvSpPr txBox="1">
            <a:spLocks noGrp="1"/>
          </p:cNvSpPr>
          <p:nvPr>
            <p:ph type="title"/>
          </p:nvPr>
        </p:nvSpPr>
        <p:spPr>
          <a:xfrm>
            <a:off x="688324" y="571500"/>
            <a:ext cx="623824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16S rRNA as an evolutionary chronometer</a:t>
            </a:r>
            <a:endParaRPr/>
          </a:p>
        </p:txBody>
      </p:sp>
      <p:pic>
        <p:nvPicPr>
          <p:cNvPr id="307" name="Google Shape;307;p31"/>
          <p:cNvPicPr preferRelativeResize="0"/>
          <p:nvPr/>
        </p:nvPicPr>
        <p:blipFill rotWithShape="1">
          <a:blip r:embed="rId4">
            <a:alphaModFix/>
          </a:blip>
          <a:srcRect/>
          <a:stretch/>
        </p:blipFill>
        <p:spPr>
          <a:xfrm>
            <a:off x="518655" y="1173594"/>
            <a:ext cx="2840743" cy="3479569"/>
          </a:xfrm>
          <a:prstGeom prst="rect">
            <a:avLst/>
          </a:prstGeom>
          <a:noFill/>
          <a:ln>
            <a:noFill/>
          </a:ln>
        </p:spPr>
      </p:pic>
      <p:sp>
        <p:nvSpPr>
          <p:cNvPr id="308" name="Google Shape;308;p31"/>
          <p:cNvSpPr txBox="1"/>
          <p:nvPr/>
        </p:nvSpPr>
        <p:spPr>
          <a:xfrm>
            <a:off x="688340" y="4721859"/>
            <a:ext cx="231584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Kjellerberg et al, Microbial Ecology, 2007</a:t>
            </a:r>
            <a:endParaRPr sz="1000">
              <a:solidFill>
                <a:schemeClr val="dk1"/>
              </a:solidFill>
              <a:latin typeface="Arial"/>
              <a:ea typeface="Arial"/>
              <a:cs typeface="Arial"/>
              <a:sym typeface="Arial"/>
            </a:endParaRPr>
          </a:p>
        </p:txBody>
      </p:sp>
      <p:sp>
        <p:nvSpPr>
          <p:cNvPr id="309" name="Google Shape;309;p31"/>
          <p:cNvSpPr txBox="1"/>
          <p:nvPr/>
        </p:nvSpPr>
        <p:spPr>
          <a:xfrm>
            <a:off x="4153904" y="1391411"/>
            <a:ext cx="4047490" cy="3006725"/>
          </a:xfrm>
          <a:prstGeom prst="rect">
            <a:avLst/>
          </a:prstGeom>
          <a:noFill/>
          <a:ln>
            <a:noFill/>
          </a:ln>
        </p:spPr>
        <p:txBody>
          <a:bodyPr spcFirstLastPara="1" wrap="square" lIns="0" tIns="26650" rIns="0" bIns="0" anchor="t" anchorCtr="0">
            <a:spAutoFit/>
          </a:bodyPr>
          <a:lstStyle/>
          <a:p>
            <a:pPr marL="297815" marR="5080" lvl="0" indent="-285750" algn="l" rtl="0">
              <a:lnSpc>
                <a:spcPct val="115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Ubiquitous – present in all known life (excluding  viruses)</a:t>
            </a:r>
            <a:endParaRPr sz="1400">
              <a:solidFill>
                <a:schemeClr val="dk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97815" marR="577850" lvl="0" indent="-285750" algn="l" rtl="0">
              <a:lnSpc>
                <a:spcPct val="101400"/>
              </a:lnSpc>
              <a:spcBef>
                <a:spcPts val="5"/>
              </a:spcBef>
              <a:spcAft>
                <a:spcPts val="0"/>
              </a:spcAft>
              <a:buClr>
                <a:schemeClr val="dk1"/>
              </a:buClr>
              <a:buSzPts val="1400"/>
              <a:buFont typeface="Arial"/>
              <a:buChar char="•"/>
            </a:pPr>
            <a:r>
              <a:rPr lang="en-US" sz="1400">
                <a:solidFill>
                  <a:schemeClr val="dk1"/>
                </a:solidFill>
                <a:latin typeface="Arial"/>
                <a:ea typeface="Arial"/>
                <a:cs typeface="Arial"/>
                <a:sym typeface="Arial"/>
              </a:rPr>
              <a:t>Functionally constant wrt translation and  secondary structure</a:t>
            </a:r>
            <a:endParaRPr sz="1400">
              <a:solidFill>
                <a:schemeClr val="dk1"/>
              </a:solidFill>
              <a:latin typeface="Arial"/>
              <a:ea typeface="Arial"/>
              <a:cs typeface="Arial"/>
              <a:sym typeface="Arial"/>
            </a:endParaRPr>
          </a:p>
          <a:p>
            <a:pPr marL="0" marR="0" lvl="0" indent="0" algn="l" rtl="0">
              <a:lnSpc>
                <a:spcPct val="100000"/>
              </a:lnSpc>
              <a:spcBef>
                <a:spcPts val="55"/>
              </a:spcBef>
              <a:spcAft>
                <a:spcPts val="0"/>
              </a:spcAft>
              <a:buClr>
                <a:schemeClr val="dk1"/>
              </a:buClr>
              <a:buSzPts val="1350"/>
              <a:buFont typeface="Arial"/>
              <a:buNone/>
            </a:pPr>
            <a:endParaRPr sz="1350">
              <a:solidFill>
                <a:schemeClr val="dk1"/>
              </a:solidFill>
              <a:latin typeface="Arial"/>
              <a:ea typeface="Arial"/>
              <a:cs typeface="Arial"/>
              <a:sym typeface="Arial"/>
            </a:endParaRPr>
          </a:p>
          <a:p>
            <a:pPr marL="297815" marR="113029"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Evolves very slowly – mutations are extremely  rare</a:t>
            </a:r>
            <a:endParaRPr sz="1400">
              <a:solidFill>
                <a:schemeClr val="dk1"/>
              </a:solidFill>
              <a:latin typeface="Arial"/>
              <a:ea typeface="Arial"/>
              <a:cs typeface="Arial"/>
              <a:sym typeface="Arial"/>
            </a:endParaRPr>
          </a:p>
          <a:p>
            <a:pPr marL="0" marR="0" lvl="0" indent="0" algn="l" rtl="0">
              <a:lnSpc>
                <a:spcPct val="100000"/>
              </a:lnSpc>
              <a:spcBef>
                <a:spcPts val="10"/>
              </a:spcBef>
              <a:spcAft>
                <a:spcPts val="0"/>
              </a:spcAft>
              <a:buClr>
                <a:schemeClr val="dk1"/>
              </a:buClr>
              <a:buSzPts val="1450"/>
              <a:buFont typeface="Arial"/>
              <a:buNone/>
            </a:pPr>
            <a:endParaRPr sz="1450">
              <a:solidFill>
                <a:schemeClr val="dk1"/>
              </a:solidFill>
              <a:latin typeface="Arial"/>
              <a:ea typeface="Arial"/>
              <a:cs typeface="Arial"/>
              <a:sym typeface="Arial"/>
            </a:endParaRPr>
          </a:p>
          <a:p>
            <a:pPr marL="297815" marR="688975"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Large enough to extract information for  evolutionary inference</a:t>
            </a:r>
            <a:endParaRPr sz="1400">
              <a:solidFill>
                <a:schemeClr val="dk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97815" marR="153670" lvl="0" indent="-285750" algn="l" rtl="0">
              <a:lnSpc>
                <a:spcPct val="10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Limited exchange – limited examples of rRNA  gene sharing between organisms</a:t>
            </a:r>
            <a:endParaRPr sz="1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pic>
        <p:nvPicPr>
          <p:cNvPr id="314" name="Google Shape;314;p32"/>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315" name="Google Shape;315;p32"/>
          <p:cNvSpPr txBox="1">
            <a:spLocks noGrp="1"/>
          </p:cNvSpPr>
          <p:nvPr>
            <p:ph type="title"/>
          </p:nvPr>
        </p:nvSpPr>
        <p:spPr>
          <a:xfrm>
            <a:off x="471304" y="133603"/>
            <a:ext cx="7200900" cy="3911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400"/>
              <a:t>16S rRNA vs </a:t>
            </a:r>
            <a:r>
              <a:rPr lang="en-US" sz="2400" i="1">
                <a:latin typeface="Arial"/>
                <a:ea typeface="Arial"/>
                <a:cs typeface="Arial"/>
                <a:sym typeface="Arial"/>
              </a:rPr>
              <a:t>rpoB </a:t>
            </a:r>
            <a:r>
              <a:rPr lang="en-US" sz="2400"/>
              <a:t>(RNA polymerase β subunit gene)</a:t>
            </a:r>
            <a:endParaRPr sz="2400">
              <a:latin typeface="Arial"/>
              <a:ea typeface="Arial"/>
              <a:cs typeface="Arial"/>
              <a:sym typeface="Arial"/>
            </a:endParaRPr>
          </a:p>
        </p:txBody>
      </p:sp>
      <p:pic>
        <p:nvPicPr>
          <p:cNvPr id="316" name="Google Shape;316;p32"/>
          <p:cNvPicPr preferRelativeResize="0"/>
          <p:nvPr/>
        </p:nvPicPr>
        <p:blipFill rotWithShape="1">
          <a:blip r:embed="rId4">
            <a:alphaModFix/>
          </a:blip>
          <a:srcRect/>
          <a:stretch/>
        </p:blipFill>
        <p:spPr>
          <a:xfrm>
            <a:off x="149161" y="658191"/>
            <a:ext cx="4621657" cy="3426532"/>
          </a:xfrm>
          <a:prstGeom prst="rect">
            <a:avLst/>
          </a:prstGeom>
          <a:noFill/>
          <a:ln>
            <a:noFill/>
          </a:ln>
        </p:spPr>
      </p:pic>
      <p:sp>
        <p:nvSpPr>
          <p:cNvPr id="317" name="Google Shape;317;p32"/>
          <p:cNvSpPr txBox="1"/>
          <p:nvPr/>
        </p:nvSpPr>
        <p:spPr>
          <a:xfrm>
            <a:off x="1242947" y="4343908"/>
            <a:ext cx="231584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Kjellerberg et al, Microbial Ecology, 2007</a:t>
            </a:r>
            <a:endParaRPr sz="1000">
              <a:solidFill>
                <a:schemeClr val="dk1"/>
              </a:solidFill>
              <a:latin typeface="Arial"/>
              <a:ea typeface="Arial"/>
              <a:cs typeface="Arial"/>
              <a:sym typeface="Arial"/>
            </a:endParaRPr>
          </a:p>
        </p:txBody>
      </p:sp>
      <p:sp>
        <p:nvSpPr>
          <p:cNvPr id="318" name="Google Shape;318;p32"/>
          <p:cNvSpPr txBox="1"/>
          <p:nvPr/>
        </p:nvSpPr>
        <p:spPr>
          <a:xfrm>
            <a:off x="5055742" y="1031747"/>
            <a:ext cx="3355340" cy="21564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rpoB</a:t>
            </a:r>
            <a:endParaRPr sz="1400">
              <a:solidFill>
                <a:schemeClr val="dk1"/>
              </a:solidFill>
              <a:latin typeface="Arial"/>
              <a:ea typeface="Arial"/>
              <a:cs typeface="Arial"/>
              <a:sym typeface="Arial"/>
            </a:endParaRPr>
          </a:p>
          <a:p>
            <a:pPr marL="0" marR="0" lvl="0" indent="0" algn="l" rtl="0">
              <a:lnSpc>
                <a:spcPct val="100000"/>
              </a:lnSpc>
              <a:spcBef>
                <a:spcPts val="55"/>
              </a:spcBef>
              <a:spcAft>
                <a:spcPts val="0"/>
              </a:spcAft>
              <a:buNone/>
            </a:pPr>
            <a:endParaRPr sz="1350">
              <a:solidFill>
                <a:schemeClr val="dk1"/>
              </a:solidFill>
              <a:latin typeface="Arial"/>
              <a:ea typeface="Arial"/>
              <a:cs typeface="Arial"/>
              <a:sym typeface="Arial"/>
            </a:endParaRPr>
          </a:p>
          <a:p>
            <a:pPr marL="297815" marR="0" lvl="0" indent="-285750" algn="l" rtl="0">
              <a:lnSpc>
                <a:spcPct val="100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Universal presence</a:t>
            </a:r>
            <a:endParaRPr sz="1400">
              <a:solidFill>
                <a:schemeClr val="dk1"/>
              </a:solidFill>
              <a:latin typeface="Arial"/>
              <a:ea typeface="Arial"/>
              <a:cs typeface="Arial"/>
              <a:sym typeface="Arial"/>
            </a:endParaRPr>
          </a:p>
          <a:p>
            <a:pPr marL="297815" marR="0" lvl="0" indent="-285750" algn="l" rtl="0">
              <a:lnSpc>
                <a:spcPct val="100000"/>
              </a:lnSpc>
              <a:spcBef>
                <a:spcPts val="25"/>
              </a:spcBef>
              <a:spcAft>
                <a:spcPts val="0"/>
              </a:spcAft>
              <a:buClr>
                <a:schemeClr val="dk1"/>
              </a:buClr>
              <a:buSzPts val="1400"/>
              <a:buFont typeface="Arial"/>
              <a:buChar char="•"/>
            </a:pPr>
            <a:r>
              <a:rPr lang="en-US" sz="1400">
                <a:solidFill>
                  <a:schemeClr val="dk1"/>
                </a:solidFill>
                <a:latin typeface="Arial"/>
                <a:ea typeface="Arial"/>
                <a:cs typeface="Arial"/>
                <a:sym typeface="Arial"/>
              </a:rPr>
              <a:t>Slow evolving</a:t>
            </a:r>
            <a:endParaRPr sz="1400">
              <a:solidFill>
                <a:schemeClr val="dk1"/>
              </a:solidFill>
              <a:latin typeface="Arial"/>
              <a:ea typeface="Arial"/>
              <a:cs typeface="Arial"/>
              <a:sym typeface="Arial"/>
            </a:endParaRPr>
          </a:p>
          <a:p>
            <a:pPr marL="297815" marR="0" lvl="0" indent="-285750" algn="l" rtl="0">
              <a:lnSpc>
                <a:spcPct val="100000"/>
              </a:lnSpc>
              <a:spcBef>
                <a:spcPts val="20"/>
              </a:spcBef>
              <a:spcAft>
                <a:spcPts val="0"/>
              </a:spcAft>
              <a:buClr>
                <a:schemeClr val="dk1"/>
              </a:buClr>
              <a:buSzPts val="1400"/>
              <a:buFont typeface="Arial"/>
              <a:buChar char="•"/>
            </a:pPr>
            <a:r>
              <a:rPr lang="en-US" sz="1400">
                <a:solidFill>
                  <a:schemeClr val="dk1"/>
                </a:solidFill>
                <a:latin typeface="Arial"/>
                <a:ea typeface="Arial"/>
                <a:cs typeface="Arial"/>
                <a:sym typeface="Arial"/>
              </a:rPr>
              <a:t>Housekeeping function</a:t>
            </a:r>
            <a:endParaRPr sz="1400">
              <a:solidFill>
                <a:schemeClr val="dk1"/>
              </a:solidFill>
              <a:latin typeface="Arial"/>
              <a:ea typeface="Arial"/>
              <a:cs typeface="Arial"/>
              <a:sym typeface="Arial"/>
            </a:endParaRPr>
          </a:p>
          <a:p>
            <a:pPr marL="297815" marR="93980" lvl="0" indent="-285750" algn="l" rtl="0">
              <a:lnSpc>
                <a:spcPct val="115000"/>
              </a:lnSpc>
              <a:spcBef>
                <a:spcPts val="140"/>
              </a:spcBef>
              <a:spcAft>
                <a:spcPts val="0"/>
              </a:spcAft>
              <a:buClr>
                <a:schemeClr val="dk1"/>
              </a:buClr>
              <a:buSzPts val="1400"/>
              <a:buFont typeface="Arial"/>
              <a:buChar char="•"/>
            </a:pPr>
            <a:r>
              <a:rPr lang="en-US" sz="1400">
                <a:solidFill>
                  <a:schemeClr val="dk1"/>
                </a:solidFill>
                <a:latin typeface="Arial"/>
                <a:ea typeface="Arial"/>
                <a:cs typeface="Arial"/>
                <a:sym typeface="Arial"/>
              </a:rPr>
              <a:t>Large enough to contain phylogenetic  information</a:t>
            </a:r>
            <a:endParaRPr sz="1400">
              <a:solidFill>
                <a:schemeClr val="dk1"/>
              </a:solidFill>
              <a:latin typeface="Arial"/>
              <a:ea typeface="Arial"/>
              <a:cs typeface="Arial"/>
              <a:sym typeface="Arial"/>
            </a:endParaRPr>
          </a:p>
          <a:p>
            <a:pPr marL="0" marR="0" lvl="0" indent="0" algn="l" rtl="0">
              <a:lnSpc>
                <a:spcPct val="100000"/>
              </a:lnSpc>
              <a:spcBef>
                <a:spcPts val="25"/>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97815" marR="5080"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Not conserved enough to be used as a  marker gene</a:t>
            </a:r>
            <a:endParaRPr sz="14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pic>
        <p:nvPicPr>
          <p:cNvPr id="323" name="Google Shape;323;p33"/>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324" name="Google Shape;324;p33"/>
          <p:cNvSpPr txBox="1">
            <a:spLocks noGrp="1"/>
          </p:cNvSpPr>
          <p:nvPr>
            <p:ph type="title"/>
          </p:nvPr>
        </p:nvSpPr>
        <p:spPr>
          <a:xfrm>
            <a:off x="567758" y="288035"/>
            <a:ext cx="476631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16S rRNA hypervariable regions</a:t>
            </a:r>
            <a:endParaRPr/>
          </a:p>
        </p:txBody>
      </p:sp>
      <p:pic>
        <p:nvPicPr>
          <p:cNvPr id="325" name="Google Shape;325;p33"/>
          <p:cNvPicPr preferRelativeResize="0"/>
          <p:nvPr/>
        </p:nvPicPr>
        <p:blipFill rotWithShape="1">
          <a:blip r:embed="rId4">
            <a:alphaModFix/>
          </a:blip>
          <a:srcRect/>
          <a:stretch/>
        </p:blipFill>
        <p:spPr>
          <a:xfrm>
            <a:off x="157104" y="727879"/>
            <a:ext cx="3776999" cy="3889523"/>
          </a:xfrm>
          <a:prstGeom prst="rect">
            <a:avLst/>
          </a:prstGeom>
          <a:noFill/>
          <a:ln>
            <a:noFill/>
          </a:ln>
        </p:spPr>
      </p:pic>
      <p:sp>
        <p:nvSpPr>
          <p:cNvPr id="326" name="Google Shape;326;p33"/>
          <p:cNvSpPr txBox="1"/>
          <p:nvPr/>
        </p:nvSpPr>
        <p:spPr>
          <a:xfrm>
            <a:off x="1099540" y="4651755"/>
            <a:ext cx="955675"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Microbiome.com</a:t>
            </a:r>
            <a:endParaRPr sz="1000">
              <a:solidFill>
                <a:schemeClr val="dk1"/>
              </a:solidFill>
              <a:latin typeface="Arial"/>
              <a:ea typeface="Arial"/>
              <a:cs typeface="Arial"/>
              <a:sym typeface="Arial"/>
            </a:endParaRPr>
          </a:p>
        </p:txBody>
      </p:sp>
      <p:pic>
        <p:nvPicPr>
          <p:cNvPr id="327" name="Google Shape;327;p33"/>
          <p:cNvPicPr preferRelativeResize="0"/>
          <p:nvPr/>
        </p:nvPicPr>
        <p:blipFill rotWithShape="1">
          <a:blip r:embed="rId5">
            <a:alphaModFix/>
          </a:blip>
          <a:srcRect/>
          <a:stretch/>
        </p:blipFill>
        <p:spPr>
          <a:xfrm>
            <a:off x="4086826" y="1506935"/>
            <a:ext cx="4925852" cy="1756063"/>
          </a:xfrm>
          <a:prstGeom prst="rect">
            <a:avLst/>
          </a:prstGeom>
          <a:noFill/>
          <a:ln>
            <a:noFill/>
          </a:ln>
        </p:spPr>
      </p:pic>
      <p:sp>
        <p:nvSpPr>
          <p:cNvPr id="328" name="Google Shape;328;p33"/>
          <p:cNvSpPr txBox="1"/>
          <p:nvPr/>
        </p:nvSpPr>
        <p:spPr>
          <a:xfrm>
            <a:off x="4304024" y="3279430"/>
            <a:ext cx="4551680" cy="429895"/>
          </a:xfrm>
          <a:prstGeom prst="rect">
            <a:avLst/>
          </a:prstGeom>
          <a:noFill/>
          <a:ln>
            <a:noFill/>
          </a:ln>
        </p:spPr>
        <p:txBody>
          <a:bodyPr spcFirstLastPara="1" wrap="square" lIns="0" tIns="28575" rIns="0" bIns="0" anchor="t" anchorCtr="0">
            <a:spAutoFit/>
          </a:bodyPr>
          <a:lstStyle/>
          <a:p>
            <a:pPr marL="0" marR="5080" lvl="0" indent="0" algn="r" rtl="0">
              <a:lnSpc>
                <a:spcPct val="100000"/>
              </a:lnSpc>
              <a:spcBef>
                <a:spcPts val="0"/>
              </a:spcBef>
              <a:spcAft>
                <a:spcPts val="0"/>
              </a:spcAft>
              <a:buNone/>
            </a:pPr>
            <a:r>
              <a:rPr lang="en-US" sz="1000">
                <a:solidFill>
                  <a:schemeClr val="dk1"/>
                </a:solidFill>
                <a:latin typeface="Arial"/>
                <a:ea typeface="Arial"/>
                <a:cs typeface="Arial"/>
                <a:sym typeface="Arial"/>
              </a:rPr>
              <a:t>BMC Bioinf, 2016</a:t>
            </a:r>
            <a:endParaRPr sz="1000">
              <a:solidFill>
                <a:schemeClr val="dk1"/>
              </a:solidFill>
              <a:latin typeface="Arial"/>
              <a:ea typeface="Arial"/>
              <a:cs typeface="Arial"/>
              <a:sym typeface="Arial"/>
            </a:endParaRPr>
          </a:p>
          <a:p>
            <a:pPr marL="12700" marR="0" lvl="0" indent="0" algn="l" rtl="0">
              <a:lnSpc>
                <a:spcPct val="100000"/>
              </a:lnSpc>
              <a:spcBef>
                <a:spcPts val="175"/>
              </a:spcBef>
              <a:spcAft>
                <a:spcPts val="0"/>
              </a:spcAft>
              <a:buNone/>
            </a:pPr>
            <a:r>
              <a:rPr lang="en-US" sz="1400">
                <a:solidFill>
                  <a:schemeClr val="dk1"/>
                </a:solidFill>
                <a:latin typeface="Arial"/>
                <a:ea typeface="Arial"/>
                <a:cs typeface="Arial"/>
                <a:sym typeface="Arial"/>
              </a:rPr>
              <a:t>Illustration of different hypervariable regions of 16S rRNA</a:t>
            </a:r>
            <a:endParaRPr sz="14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32"/>
        <p:cNvGrpSpPr/>
        <p:nvPr/>
      </p:nvGrpSpPr>
      <p:grpSpPr>
        <a:xfrm>
          <a:off x="0" y="0"/>
          <a:ext cx="0" cy="0"/>
          <a:chOff x="0" y="0"/>
          <a:chExt cx="0" cy="0"/>
        </a:xfrm>
      </p:grpSpPr>
      <p:pic>
        <p:nvPicPr>
          <p:cNvPr id="333" name="Google Shape;333;p34"/>
          <p:cNvPicPr preferRelativeResize="0"/>
          <p:nvPr/>
        </p:nvPicPr>
        <p:blipFill rotWithShape="1">
          <a:blip r:embed="rId3">
            <a:alphaModFix/>
          </a:blip>
          <a:srcRect/>
          <a:stretch/>
        </p:blipFill>
        <p:spPr>
          <a:xfrm>
            <a:off x="7141464" y="4593335"/>
            <a:ext cx="1621535" cy="341375"/>
          </a:xfrm>
          <a:prstGeom prst="rect">
            <a:avLst/>
          </a:prstGeom>
          <a:noFill/>
          <a:ln>
            <a:noFill/>
          </a:ln>
        </p:spPr>
      </p:pic>
      <p:pic>
        <p:nvPicPr>
          <p:cNvPr id="334" name="Google Shape;334;p34"/>
          <p:cNvPicPr preferRelativeResize="0"/>
          <p:nvPr/>
        </p:nvPicPr>
        <p:blipFill rotWithShape="1">
          <a:blip r:embed="rId4">
            <a:alphaModFix/>
          </a:blip>
          <a:srcRect/>
          <a:stretch/>
        </p:blipFill>
        <p:spPr>
          <a:xfrm>
            <a:off x="449521" y="74218"/>
            <a:ext cx="4314971" cy="4706452"/>
          </a:xfrm>
          <a:prstGeom prst="rect">
            <a:avLst/>
          </a:prstGeom>
          <a:noFill/>
          <a:ln>
            <a:noFill/>
          </a:ln>
        </p:spPr>
      </p:pic>
      <p:sp>
        <p:nvSpPr>
          <p:cNvPr id="335" name="Google Shape;335;p34"/>
          <p:cNvSpPr txBox="1"/>
          <p:nvPr/>
        </p:nvSpPr>
        <p:spPr>
          <a:xfrm>
            <a:off x="4938782" y="2229611"/>
            <a:ext cx="388239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Basic Workflow for 16S Gene Based Sequencing</a:t>
            </a:r>
            <a:endParaRPr sz="1400">
              <a:solidFill>
                <a:schemeClr val="dk1"/>
              </a:solidFill>
              <a:latin typeface="Arial"/>
              <a:ea typeface="Arial"/>
              <a:cs typeface="Arial"/>
              <a:sym typeface="Arial"/>
            </a:endParaRPr>
          </a:p>
        </p:txBody>
      </p:sp>
      <p:sp>
        <p:nvSpPr>
          <p:cNvPr id="336" name="Google Shape;336;p34"/>
          <p:cNvSpPr txBox="1"/>
          <p:nvPr/>
        </p:nvSpPr>
        <p:spPr>
          <a:xfrm>
            <a:off x="1629199" y="4795011"/>
            <a:ext cx="176022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J. Investigative Dermatol, 2016</a:t>
            </a:r>
            <a:endParaRPr sz="10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title"/>
          </p:nvPr>
        </p:nvSpPr>
        <p:spPr>
          <a:xfrm>
            <a:off x="688324" y="175259"/>
            <a:ext cx="7767350" cy="817880"/>
          </a:xfrm>
          <a:prstGeom prst="rect">
            <a:avLst/>
          </a:prstGeom>
          <a:noFill/>
          <a:ln>
            <a:noFill/>
          </a:ln>
        </p:spPr>
        <p:txBody>
          <a:bodyPr spcFirstLastPara="1" wrap="square" lIns="0" tIns="12700" rIns="0" bIns="0" anchor="t" anchorCtr="0">
            <a:spAutoFit/>
          </a:bodyPr>
          <a:lstStyle/>
          <a:p>
            <a:pPr marL="1658620" marR="5080" lvl="0" indent="-1299210" algn="l" rtl="0">
              <a:lnSpc>
                <a:spcPct val="100000"/>
              </a:lnSpc>
              <a:spcBef>
                <a:spcPts val="0"/>
              </a:spcBef>
              <a:spcAft>
                <a:spcPts val="0"/>
              </a:spcAft>
              <a:buNone/>
            </a:pPr>
            <a:r>
              <a:rPr lang="en-US"/>
              <a:t>Addressing the ‘fine print’ while generating 16S  rRNA gene amplicon libraries</a:t>
            </a:r>
            <a:endParaRPr/>
          </a:p>
        </p:txBody>
      </p:sp>
      <p:sp>
        <p:nvSpPr>
          <p:cNvPr id="342" name="Google Shape;342;p35"/>
          <p:cNvSpPr txBox="1"/>
          <p:nvPr/>
        </p:nvSpPr>
        <p:spPr>
          <a:xfrm>
            <a:off x="1005824" y="1132218"/>
            <a:ext cx="7720330" cy="3975100"/>
          </a:xfrm>
          <a:prstGeom prst="rect">
            <a:avLst/>
          </a:prstGeom>
          <a:noFill/>
          <a:ln>
            <a:noFill/>
          </a:ln>
        </p:spPr>
        <p:txBody>
          <a:bodyPr spcFirstLastPara="1" wrap="square" lIns="0" tIns="9715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Sample Collection</a:t>
            </a:r>
            <a:endParaRPr sz="2200">
              <a:solidFill>
                <a:schemeClr val="dk1"/>
              </a:solidFill>
              <a:latin typeface="Arial"/>
              <a:ea typeface="Arial"/>
              <a:cs typeface="Arial"/>
              <a:sym typeface="Arial"/>
            </a:endParaRPr>
          </a:p>
          <a:p>
            <a:pPr marL="838200" marR="434975" lvl="1" indent="-342900" algn="l" rtl="0">
              <a:lnSpc>
                <a:spcPct val="102200"/>
              </a:lnSpc>
              <a:spcBef>
                <a:spcPts val="49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Sample collection significantly influences the microbiome profile  after sequencing</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43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Sample storage</a:t>
            </a:r>
            <a:endParaRPr sz="1800" b="0" i="0" u="none" strike="noStrike" cap="none">
              <a:solidFill>
                <a:schemeClr val="dk1"/>
              </a:solidFill>
              <a:latin typeface="Arial"/>
              <a:ea typeface="Arial"/>
              <a:cs typeface="Arial"/>
              <a:sym typeface="Arial"/>
            </a:endParaRPr>
          </a:p>
          <a:p>
            <a:pPr marL="380365" marR="0" lvl="0" indent="-368300" algn="l" rtl="0">
              <a:lnSpc>
                <a:spcPct val="100000"/>
              </a:lnSpc>
              <a:spcBef>
                <a:spcPts val="535"/>
              </a:spcBef>
              <a:spcAft>
                <a:spcPts val="0"/>
              </a:spcAft>
              <a:buClr>
                <a:srgbClr val="800000"/>
              </a:buClr>
              <a:buSzPts val="2200"/>
              <a:buFont typeface="Arial"/>
              <a:buChar char="■"/>
            </a:pPr>
            <a:r>
              <a:rPr lang="en-US" sz="2200">
                <a:solidFill>
                  <a:schemeClr val="dk1"/>
                </a:solidFill>
                <a:latin typeface="Arial"/>
                <a:ea typeface="Arial"/>
                <a:cs typeface="Arial"/>
                <a:sym typeface="Arial"/>
              </a:rPr>
              <a:t>DNA isolation</a:t>
            </a:r>
            <a:endParaRPr sz="2200">
              <a:solidFill>
                <a:schemeClr val="dk1"/>
              </a:solidFill>
              <a:latin typeface="Arial"/>
              <a:ea typeface="Arial"/>
              <a:cs typeface="Arial"/>
              <a:sym typeface="Arial"/>
            </a:endParaRPr>
          </a:p>
          <a:p>
            <a:pPr marL="838200" marR="0" lvl="1" indent="-342900" algn="l" rtl="0">
              <a:lnSpc>
                <a:spcPct val="100000"/>
              </a:lnSpc>
              <a:spcBef>
                <a:spcPts val="47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Template concentration</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52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Template extraction protocol</a:t>
            </a:r>
            <a:endParaRPr sz="1800" b="0" i="0" u="none" strike="noStrike" cap="none">
              <a:solidFill>
                <a:schemeClr val="dk1"/>
              </a:solidFill>
              <a:latin typeface="Arial"/>
              <a:ea typeface="Arial"/>
              <a:cs typeface="Arial"/>
              <a:sym typeface="Arial"/>
            </a:endParaRPr>
          </a:p>
          <a:p>
            <a:pPr marL="380365" marR="0" lvl="0" indent="-368300" algn="l" rtl="0">
              <a:lnSpc>
                <a:spcPct val="100000"/>
              </a:lnSpc>
              <a:spcBef>
                <a:spcPts val="440"/>
              </a:spcBef>
              <a:spcAft>
                <a:spcPts val="0"/>
              </a:spcAft>
              <a:buClr>
                <a:srgbClr val="800000"/>
              </a:buClr>
              <a:buSzPts val="2200"/>
              <a:buFont typeface="Arial"/>
              <a:buChar char="■"/>
            </a:pPr>
            <a:r>
              <a:rPr lang="en-US" sz="2200">
                <a:solidFill>
                  <a:schemeClr val="dk1"/>
                </a:solidFill>
                <a:latin typeface="Arial"/>
                <a:ea typeface="Arial"/>
                <a:cs typeface="Arial"/>
                <a:sym typeface="Arial"/>
              </a:rPr>
              <a:t>PCR amplification</a:t>
            </a:r>
            <a:endParaRPr sz="2200">
              <a:solidFill>
                <a:schemeClr val="dk1"/>
              </a:solidFill>
              <a:latin typeface="Arial"/>
              <a:ea typeface="Arial"/>
              <a:cs typeface="Arial"/>
              <a:sym typeface="Arial"/>
            </a:endParaRPr>
          </a:p>
          <a:p>
            <a:pPr marL="838200" marR="0" lvl="1" indent="-342900" algn="l" rtl="0">
              <a:lnSpc>
                <a:spcPct val="100000"/>
              </a:lnSpc>
              <a:spcBef>
                <a:spcPts val="57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PCR bias and inhibitors</a:t>
            </a:r>
            <a:endParaRPr sz="1800" b="0" i="0" u="none" strike="noStrike" cap="none">
              <a:solidFill>
                <a:schemeClr val="dk1"/>
              </a:solidFill>
              <a:latin typeface="Arial"/>
              <a:ea typeface="Arial"/>
              <a:cs typeface="Arial"/>
              <a:sym typeface="Arial"/>
            </a:endParaRPr>
          </a:p>
          <a:p>
            <a:pPr marL="838200" marR="0" lvl="1" indent="-342900" algn="l" rtl="0">
              <a:lnSpc>
                <a:spcPct val="100000"/>
              </a:lnSpc>
              <a:spcBef>
                <a:spcPts val="430"/>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Amplification of contaminants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0"/>
              </a:spcBef>
              <a:spcAft>
                <a:spcPts val="0"/>
              </a:spcAft>
              <a:buNone/>
            </a:pPr>
            <a:endParaRPr sz="1900">
              <a:solidFill>
                <a:schemeClr val="dk1"/>
              </a:solidFill>
              <a:latin typeface="Arial"/>
              <a:ea typeface="Arial"/>
              <a:cs typeface="Arial"/>
              <a:sym typeface="Arial"/>
            </a:endParaRPr>
          </a:p>
          <a:p>
            <a:pPr marL="321691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J. Microbiol Methods (2018), App. Environ. Microbiol. (2014), Microbiome (2015)</a:t>
            </a:r>
            <a:endParaRPr sz="10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36"/>
          <p:cNvGrpSpPr/>
          <p:nvPr/>
        </p:nvGrpSpPr>
        <p:grpSpPr>
          <a:xfrm>
            <a:off x="2026920" y="2874264"/>
            <a:ext cx="4922520" cy="883920"/>
            <a:chOff x="2026920" y="2874264"/>
            <a:chExt cx="4922520" cy="883920"/>
          </a:xfrm>
        </p:grpSpPr>
        <p:pic>
          <p:nvPicPr>
            <p:cNvPr id="348" name="Google Shape;348;p36"/>
            <p:cNvPicPr preferRelativeResize="0"/>
            <p:nvPr/>
          </p:nvPicPr>
          <p:blipFill rotWithShape="1">
            <a:blip r:embed="rId3">
              <a:alphaModFix/>
            </a:blip>
            <a:srcRect/>
            <a:stretch/>
          </p:blipFill>
          <p:spPr>
            <a:xfrm>
              <a:off x="6550152" y="3313176"/>
              <a:ext cx="399288" cy="445008"/>
            </a:xfrm>
            <a:prstGeom prst="rect">
              <a:avLst/>
            </a:prstGeom>
            <a:noFill/>
            <a:ln>
              <a:noFill/>
            </a:ln>
          </p:spPr>
        </p:pic>
        <p:sp>
          <p:nvSpPr>
            <p:cNvPr id="349" name="Google Shape;349;p36"/>
            <p:cNvSpPr/>
            <p:nvPr/>
          </p:nvSpPr>
          <p:spPr>
            <a:xfrm>
              <a:off x="6597116" y="3335916"/>
              <a:ext cx="307340" cy="353695"/>
            </a:xfrm>
            <a:custGeom>
              <a:avLst/>
              <a:gdLst/>
              <a:ahLst/>
              <a:cxnLst/>
              <a:rect l="l" t="t" r="r" b="b"/>
              <a:pathLst>
                <a:path w="307340" h="353695" extrusionOk="0">
                  <a:moveTo>
                    <a:pt x="89941" y="0"/>
                  </a:moveTo>
                  <a:lnTo>
                    <a:pt x="0" y="68491"/>
                  </a:lnTo>
                  <a:lnTo>
                    <a:pt x="217131" y="353669"/>
                  </a:lnTo>
                  <a:lnTo>
                    <a:pt x="307073" y="285178"/>
                  </a:lnTo>
                  <a:lnTo>
                    <a:pt x="89941" y="0"/>
                  </a:lnTo>
                  <a:close/>
                </a:path>
              </a:pathLst>
            </a:custGeom>
            <a:solidFill>
              <a:srgbClr val="0000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36"/>
            <p:cNvSpPr/>
            <p:nvPr/>
          </p:nvSpPr>
          <p:spPr>
            <a:xfrm>
              <a:off x="6597181" y="3335916"/>
              <a:ext cx="307340" cy="353695"/>
            </a:xfrm>
            <a:custGeom>
              <a:avLst/>
              <a:gdLst/>
              <a:ahLst/>
              <a:cxnLst/>
              <a:rect l="l" t="t" r="r" b="b"/>
              <a:pathLst>
                <a:path w="307340" h="353695" extrusionOk="0">
                  <a:moveTo>
                    <a:pt x="89877" y="0"/>
                  </a:moveTo>
                  <a:lnTo>
                    <a:pt x="0" y="68484"/>
                  </a:lnTo>
                  <a:lnTo>
                    <a:pt x="217137" y="353449"/>
                  </a:lnTo>
                  <a:lnTo>
                    <a:pt x="307014" y="284964"/>
                  </a:lnTo>
                  <a:lnTo>
                    <a:pt x="89877"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1" name="Google Shape;351;p36"/>
            <p:cNvPicPr preferRelativeResize="0"/>
            <p:nvPr/>
          </p:nvPicPr>
          <p:blipFill rotWithShape="1">
            <a:blip r:embed="rId4">
              <a:alphaModFix/>
            </a:blip>
            <a:srcRect/>
            <a:stretch/>
          </p:blipFill>
          <p:spPr>
            <a:xfrm>
              <a:off x="2026920" y="2895600"/>
              <a:ext cx="4136135" cy="365760"/>
            </a:xfrm>
            <a:prstGeom prst="rect">
              <a:avLst/>
            </a:prstGeom>
            <a:noFill/>
            <a:ln>
              <a:noFill/>
            </a:ln>
          </p:spPr>
        </p:pic>
        <p:pic>
          <p:nvPicPr>
            <p:cNvPr id="352" name="Google Shape;352;p36"/>
            <p:cNvPicPr preferRelativeResize="0"/>
            <p:nvPr/>
          </p:nvPicPr>
          <p:blipFill rotWithShape="1">
            <a:blip r:embed="rId5">
              <a:alphaModFix/>
            </a:blip>
            <a:srcRect/>
            <a:stretch/>
          </p:blipFill>
          <p:spPr>
            <a:xfrm>
              <a:off x="3566160" y="2874264"/>
              <a:ext cx="1057656" cy="463295"/>
            </a:xfrm>
            <a:prstGeom prst="rect">
              <a:avLst/>
            </a:prstGeom>
            <a:noFill/>
            <a:ln>
              <a:noFill/>
            </a:ln>
          </p:spPr>
        </p:pic>
        <p:sp>
          <p:nvSpPr>
            <p:cNvPr id="353" name="Google Shape;353;p36"/>
            <p:cNvSpPr/>
            <p:nvPr/>
          </p:nvSpPr>
          <p:spPr>
            <a:xfrm>
              <a:off x="2073752" y="2918240"/>
              <a:ext cx="4043045" cy="273685"/>
            </a:xfrm>
            <a:custGeom>
              <a:avLst/>
              <a:gdLst/>
              <a:ahLst/>
              <a:cxnLst/>
              <a:rect l="l" t="t" r="r" b="b"/>
              <a:pathLst>
                <a:path w="4043045" h="273685" extrusionOk="0">
                  <a:moveTo>
                    <a:pt x="4043006" y="0"/>
                  </a:moveTo>
                  <a:lnTo>
                    <a:pt x="0" y="0"/>
                  </a:lnTo>
                  <a:lnTo>
                    <a:pt x="0" y="273304"/>
                  </a:lnTo>
                  <a:lnTo>
                    <a:pt x="4043006" y="273304"/>
                  </a:lnTo>
                  <a:lnTo>
                    <a:pt x="4043006" y="0"/>
                  </a:lnTo>
                  <a:close/>
                </a:path>
              </a:pathLst>
            </a:custGeom>
            <a:solidFill>
              <a:srgbClr val="7379C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36"/>
            <p:cNvSpPr/>
            <p:nvPr/>
          </p:nvSpPr>
          <p:spPr>
            <a:xfrm>
              <a:off x="2073752" y="2918240"/>
              <a:ext cx="4041140" cy="273685"/>
            </a:xfrm>
            <a:custGeom>
              <a:avLst/>
              <a:gdLst/>
              <a:ahLst/>
              <a:cxnLst/>
              <a:rect l="l" t="t" r="r" b="b"/>
              <a:pathLst>
                <a:path w="4041140" h="273685" extrusionOk="0">
                  <a:moveTo>
                    <a:pt x="0" y="0"/>
                  </a:moveTo>
                  <a:lnTo>
                    <a:pt x="4040950" y="0"/>
                  </a:lnTo>
                  <a:lnTo>
                    <a:pt x="4040950" y="273162"/>
                  </a:lnTo>
                  <a:lnTo>
                    <a:pt x="0" y="273162"/>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55" name="Google Shape;355;p36"/>
          <p:cNvSpPr txBox="1">
            <a:spLocks noGrp="1"/>
          </p:cNvSpPr>
          <p:nvPr>
            <p:ph type="title"/>
          </p:nvPr>
        </p:nvSpPr>
        <p:spPr>
          <a:xfrm>
            <a:off x="575796" y="99059"/>
            <a:ext cx="219519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Steps Involved</a:t>
            </a:r>
            <a:endParaRPr/>
          </a:p>
        </p:txBody>
      </p:sp>
      <p:sp>
        <p:nvSpPr>
          <p:cNvPr id="356" name="Google Shape;356;p36"/>
          <p:cNvSpPr txBox="1"/>
          <p:nvPr/>
        </p:nvSpPr>
        <p:spPr>
          <a:xfrm>
            <a:off x="850671" y="741171"/>
            <a:ext cx="7271384" cy="1247775"/>
          </a:xfrm>
          <a:prstGeom prst="rect">
            <a:avLst/>
          </a:prstGeom>
          <a:noFill/>
          <a:ln>
            <a:noFill/>
          </a:ln>
        </p:spPr>
        <p:txBody>
          <a:bodyPr spcFirstLastPara="1" wrap="square" lIns="0" tIns="6350" rIns="0" bIns="0" anchor="t" anchorCtr="0">
            <a:spAutoFit/>
          </a:bodyPr>
          <a:lstStyle/>
          <a:p>
            <a:pPr marL="380365" marR="789940" lvl="0" indent="-368300" algn="l" rtl="0">
              <a:lnSpc>
                <a:spcPct val="101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Experimental Design: How many samples can be  included in the sequencing run?</a:t>
            </a:r>
            <a:endParaRPr sz="2200">
              <a:solidFill>
                <a:schemeClr val="dk1"/>
              </a:solidFill>
              <a:latin typeface="Arial"/>
              <a:ea typeface="Arial"/>
              <a:cs typeface="Arial"/>
              <a:sym typeface="Arial"/>
            </a:endParaRPr>
          </a:p>
          <a:p>
            <a:pPr marL="1295400" marR="5080" lvl="1" indent="-330200" algn="l" rtl="0">
              <a:lnSpc>
                <a:spcPct val="105000"/>
              </a:lnSpc>
              <a:spcBef>
                <a:spcPts val="265"/>
              </a:spcBef>
              <a:spcAft>
                <a:spcPts val="0"/>
              </a:spcAft>
              <a:buClr>
                <a:srgbClr val="FF9933"/>
              </a:buClr>
              <a:buSzPts val="1600"/>
              <a:buFont typeface="Calibri"/>
              <a:buChar char="▪"/>
            </a:pPr>
            <a:r>
              <a:rPr lang="en-US" sz="1600" b="0" i="0" u="none" strike="noStrike" cap="none">
                <a:solidFill>
                  <a:schemeClr val="dk1"/>
                </a:solidFill>
                <a:latin typeface="Arial"/>
                <a:ea typeface="Arial"/>
                <a:cs typeface="Arial"/>
                <a:sym typeface="Arial"/>
              </a:rPr>
              <a:t>By using barcoded primers, numerous samples can be sequenced  simultaneously (multiplexing)</a:t>
            </a:r>
            <a:endParaRPr sz="1600" b="0" i="0" u="none" strike="noStrike" cap="none">
              <a:solidFill>
                <a:schemeClr val="dk1"/>
              </a:solidFill>
              <a:latin typeface="Arial"/>
              <a:ea typeface="Arial"/>
              <a:cs typeface="Arial"/>
              <a:sym typeface="Arial"/>
            </a:endParaRPr>
          </a:p>
        </p:txBody>
      </p:sp>
      <p:sp>
        <p:nvSpPr>
          <p:cNvPr id="357" name="Google Shape;357;p36"/>
          <p:cNvSpPr txBox="1"/>
          <p:nvPr/>
        </p:nvSpPr>
        <p:spPr>
          <a:xfrm>
            <a:off x="2073752" y="2936748"/>
            <a:ext cx="4038600" cy="238760"/>
          </a:xfrm>
          <a:prstGeom prst="rect">
            <a:avLst/>
          </a:prstGeom>
          <a:noFill/>
          <a:ln>
            <a:noFill/>
          </a:ln>
        </p:spPr>
        <p:txBody>
          <a:bodyPr spcFirstLastPara="1" wrap="square" lIns="0" tIns="12700" rIns="0" bIns="0" anchor="t" anchorCtr="0">
            <a:spAutoFit/>
          </a:bodyPr>
          <a:lstStyle/>
          <a:p>
            <a:pPr marL="5080" marR="0" lvl="0" indent="0" algn="ctr" rtl="0">
              <a:lnSpc>
                <a:spcPct val="100000"/>
              </a:lnSpc>
              <a:spcBef>
                <a:spcPts val="0"/>
              </a:spcBef>
              <a:spcAft>
                <a:spcPts val="0"/>
              </a:spcAft>
              <a:buNone/>
            </a:pPr>
            <a:r>
              <a:rPr lang="en-US" sz="1400">
                <a:solidFill>
                  <a:srgbClr val="FFFFFF"/>
                </a:solidFill>
                <a:latin typeface="Arial"/>
                <a:ea typeface="Arial"/>
                <a:cs typeface="Arial"/>
                <a:sym typeface="Arial"/>
              </a:rPr>
              <a:t>V4 region</a:t>
            </a:r>
            <a:endParaRPr sz="1400">
              <a:solidFill>
                <a:schemeClr val="dk1"/>
              </a:solidFill>
              <a:latin typeface="Arial"/>
              <a:ea typeface="Arial"/>
              <a:cs typeface="Arial"/>
              <a:sym typeface="Arial"/>
            </a:endParaRPr>
          </a:p>
        </p:txBody>
      </p:sp>
      <p:grpSp>
        <p:nvGrpSpPr>
          <p:cNvPr id="358" name="Google Shape;358;p36"/>
          <p:cNvGrpSpPr/>
          <p:nvPr/>
        </p:nvGrpSpPr>
        <p:grpSpPr>
          <a:xfrm>
            <a:off x="1005839" y="2054351"/>
            <a:ext cx="6409944" cy="2313431"/>
            <a:chOff x="1005839" y="2054351"/>
            <a:chExt cx="6409944" cy="2313431"/>
          </a:xfrm>
        </p:grpSpPr>
        <p:pic>
          <p:nvPicPr>
            <p:cNvPr id="359" name="Google Shape;359;p36"/>
            <p:cNvPicPr preferRelativeResize="0"/>
            <p:nvPr/>
          </p:nvPicPr>
          <p:blipFill rotWithShape="1">
            <a:blip r:embed="rId6">
              <a:alphaModFix/>
            </a:blip>
            <a:srcRect/>
            <a:stretch/>
          </p:blipFill>
          <p:spPr>
            <a:xfrm>
              <a:off x="6071616" y="2895599"/>
              <a:ext cx="646176" cy="365760"/>
            </a:xfrm>
            <a:prstGeom prst="rect">
              <a:avLst/>
            </a:prstGeom>
            <a:noFill/>
            <a:ln>
              <a:noFill/>
            </a:ln>
          </p:spPr>
        </p:pic>
        <p:sp>
          <p:nvSpPr>
            <p:cNvPr id="360" name="Google Shape;360;p36"/>
            <p:cNvSpPr/>
            <p:nvPr/>
          </p:nvSpPr>
          <p:spPr>
            <a:xfrm>
              <a:off x="6116764" y="2918240"/>
              <a:ext cx="554990" cy="273685"/>
            </a:xfrm>
            <a:custGeom>
              <a:avLst/>
              <a:gdLst/>
              <a:ahLst/>
              <a:cxnLst/>
              <a:rect l="l" t="t" r="r" b="b"/>
              <a:pathLst>
                <a:path w="554990" h="273685" extrusionOk="0">
                  <a:moveTo>
                    <a:pt x="554609" y="0"/>
                  </a:moveTo>
                  <a:lnTo>
                    <a:pt x="0" y="0"/>
                  </a:lnTo>
                  <a:lnTo>
                    <a:pt x="0" y="273304"/>
                  </a:lnTo>
                  <a:lnTo>
                    <a:pt x="554609" y="273304"/>
                  </a:lnTo>
                  <a:lnTo>
                    <a:pt x="554609" y="0"/>
                  </a:lnTo>
                  <a:close/>
                </a:path>
              </a:pathLst>
            </a:custGeom>
            <a:solidFill>
              <a:srgbClr val="FF6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36"/>
            <p:cNvSpPr/>
            <p:nvPr/>
          </p:nvSpPr>
          <p:spPr>
            <a:xfrm>
              <a:off x="6116764" y="2918240"/>
              <a:ext cx="554355" cy="273685"/>
            </a:xfrm>
            <a:custGeom>
              <a:avLst/>
              <a:gdLst/>
              <a:ahLst/>
              <a:cxnLst/>
              <a:rect l="l" t="t" r="r" b="b"/>
              <a:pathLst>
                <a:path w="554354" h="273685" extrusionOk="0">
                  <a:moveTo>
                    <a:pt x="0" y="0"/>
                  </a:moveTo>
                  <a:lnTo>
                    <a:pt x="554325" y="0"/>
                  </a:lnTo>
                  <a:lnTo>
                    <a:pt x="554325" y="273162"/>
                  </a:lnTo>
                  <a:lnTo>
                    <a:pt x="0" y="273162"/>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2" name="Google Shape;362;p36"/>
            <p:cNvPicPr preferRelativeResize="0"/>
            <p:nvPr/>
          </p:nvPicPr>
          <p:blipFill rotWithShape="1">
            <a:blip r:embed="rId7">
              <a:alphaModFix/>
            </a:blip>
            <a:srcRect/>
            <a:stretch/>
          </p:blipFill>
          <p:spPr>
            <a:xfrm>
              <a:off x="1472183" y="2895599"/>
              <a:ext cx="649223" cy="365760"/>
            </a:xfrm>
            <a:prstGeom prst="rect">
              <a:avLst/>
            </a:prstGeom>
            <a:noFill/>
            <a:ln>
              <a:noFill/>
            </a:ln>
          </p:spPr>
        </p:pic>
        <p:sp>
          <p:nvSpPr>
            <p:cNvPr id="363" name="Google Shape;363;p36"/>
            <p:cNvSpPr/>
            <p:nvPr/>
          </p:nvSpPr>
          <p:spPr>
            <a:xfrm>
              <a:off x="1519143" y="2917912"/>
              <a:ext cx="554990" cy="273685"/>
            </a:xfrm>
            <a:custGeom>
              <a:avLst/>
              <a:gdLst/>
              <a:ahLst/>
              <a:cxnLst/>
              <a:rect l="l" t="t" r="r" b="b"/>
              <a:pathLst>
                <a:path w="554989" h="273685" extrusionOk="0">
                  <a:moveTo>
                    <a:pt x="554609" y="0"/>
                  </a:moveTo>
                  <a:lnTo>
                    <a:pt x="0" y="0"/>
                  </a:lnTo>
                  <a:lnTo>
                    <a:pt x="0" y="273304"/>
                  </a:lnTo>
                  <a:lnTo>
                    <a:pt x="554609" y="273304"/>
                  </a:lnTo>
                  <a:lnTo>
                    <a:pt x="554609" y="0"/>
                  </a:lnTo>
                  <a:close/>
                </a:path>
              </a:pathLst>
            </a:custGeom>
            <a:solidFill>
              <a:srgbClr val="FF6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36"/>
            <p:cNvSpPr/>
            <p:nvPr/>
          </p:nvSpPr>
          <p:spPr>
            <a:xfrm>
              <a:off x="1519143" y="2917912"/>
              <a:ext cx="554355" cy="273685"/>
            </a:xfrm>
            <a:custGeom>
              <a:avLst/>
              <a:gdLst/>
              <a:ahLst/>
              <a:cxnLst/>
              <a:rect l="l" t="t" r="r" b="b"/>
              <a:pathLst>
                <a:path w="554355" h="273685" extrusionOk="0">
                  <a:moveTo>
                    <a:pt x="0" y="0"/>
                  </a:moveTo>
                  <a:lnTo>
                    <a:pt x="554325" y="0"/>
                  </a:lnTo>
                  <a:lnTo>
                    <a:pt x="554325" y="273162"/>
                  </a:lnTo>
                  <a:lnTo>
                    <a:pt x="0" y="273162"/>
                  </a:lnTo>
                  <a:lnTo>
                    <a:pt x="0"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5" name="Google Shape;365;p36"/>
            <p:cNvPicPr preferRelativeResize="0"/>
            <p:nvPr/>
          </p:nvPicPr>
          <p:blipFill rotWithShape="1">
            <a:blip r:embed="rId8">
              <a:alphaModFix/>
            </a:blip>
            <a:srcRect/>
            <a:stretch/>
          </p:blipFill>
          <p:spPr>
            <a:xfrm>
              <a:off x="1743455" y="2752343"/>
              <a:ext cx="106680" cy="240792"/>
            </a:xfrm>
            <a:prstGeom prst="rect">
              <a:avLst/>
            </a:prstGeom>
            <a:noFill/>
            <a:ln>
              <a:noFill/>
            </a:ln>
          </p:spPr>
        </p:pic>
        <p:sp>
          <p:nvSpPr>
            <p:cNvPr id="366" name="Google Shape;366;p36"/>
            <p:cNvSpPr/>
            <p:nvPr/>
          </p:nvSpPr>
          <p:spPr>
            <a:xfrm>
              <a:off x="1796448" y="2773223"/>
              <a:ext cx="0" cy="144780"/>
            </a:xfrm>
            <a:custGeom>
              <a:avLst/>
              <a:gdLst/>
              <a:ahLst/>
              <a:cxnLst/>
              <a:rect l="l" t="t" r="r" b="b"/>
              <a:pathLst>
                <a:path w="120000" h="144780" extrusionOk="0">
                  <a:moveTo>
                    <a:pt x="0" y="0"/>
                  </a:moveTo>
                  <a:lnTo>
                    <a:pt x="0" y="144615"/>
                  </a:lnTo>
                </a:path>
              </a:pathLst>
            </a:custGeom>
            <a:noFill/>
            <a:ln w="25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7" name="Google Shape;367;p36"/>
            <p:cNvPicPr preferRelativeResize="0"/>
            <p:nvPr/>
          </p:nvPicPr>
          <p:blipFill rotWithShape="1">
            <a:blip r:embed="rId9">
              <a:alphaModFix/>
            </a:blip>
            <a:srcRect/>
            <a:stretch/>
          </p:blipFill>
          <p:spPr>
            <a:xfrm>
              <a:off x="1813559" y="2752343"/>
              <a:ext cx="109727" cy="240792"/>
            </a:xfrm>
            <a:prstGeom prst="rect">
              <a:avLst/>
            </a:prstGeom>
            <a:noFill/>
            <a:ln>
              <a:noFill/>
            </a:ln>
          </p:spPr>
        </p:pic>
        <p:sp>
          <p:nvSpPr>
            <p:cNvPr id="368" name="Google Shape;368;p36"/>
            <p:cNvSpPr/>
            <p:nvPr/>
          </p:nvSpPr>
          <p:spPr>
            <a:xfrm>
              <a:off x="1868468" y="2772901"/>
              <a:ext cx="0" cy="144780"/>
            </a:xfrm>
            <a:custGeom>
              <a:avLst/>
              <a:gdLst/>
              <a:ahLst/>
              <a:cxnLst/>
              <a:rect l="l" t="t" r="r" b="b"/>
              <a:pathLst>
                <a:path w="120000" h="144780" extrusionOk="0">
                  <a:moveTo>
                    <a:pt x="0" y="0"/>
                  </a:moveTo>
                  <a:lnTo>
                    <a:pt x="0" y="144615"/>
                  </a:lnTo>
                </a:path>
              </a:pathLst>
            </a:custGeom>
            <a:noFill/>
            <a:ln w="25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9" name="Google Shape;369;p36"/>
            <p:cNvPicPr preferRelativeResize="0"/>
            <p:nvPr/>
          </p:nvPicPr>
          <p:blipFill rotWithShape="1">
            <a:blip r:embed="rId10">
              <a:alphaModFix/>
            </a:blip>
            <a:srcRect/>
            <a:stretch/>
          </p:blipFill>
          <p:spPr>
            <a:xfrm>
              <a:off x="1886711" y="2752343"/>
              <a:ext cx="106680" cy="237744"/>
            </a:xfrm>
            <a:prstGeom prst="rect">
              <a:avLst/>
            </a:prstGeom>
            <a:noFill/>
            <a:ln>
              <a:noFill/>
            </a:ln>
          </p:spPr>
        </p:pic>
        <p:sp>
          <p:nvSpPr>
            <p:cNvPr id="370" name="Google Shape;370;p36"/>
            <p:cNvSpPr/>
            <p:nvPr/>
          </p:nvSpPr>
          <p:spPr>
            <a:xfrm>
              <a:off x="1940487" y="2772580"/>
              <a:ext cx="0" cy="144780"/>
            </a:xfrm>
            <a:custGeom>
              <a:avLst/>
              <a:gdLst/>
              <a:ahLst/>
              <a:cxnLst/>
              <a:rect l="l" t="t" r="r" b="b"/>
              <a:pathLst>
                <a:path w="120000" h="144780" extrusionOk="0">
                  <a:moveTo>
                    <a:pt x="0" y="0"/>
                  </a:moveTo>
                  <a:lnTo>
                    <a:pt x="0" y="144615"/>
                  </a:lnTo>
                </a:path>
              </a:pathLst>
            </a:custGeom>
            <a:noFill/>
            <a:ln w="25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1" name="Google Shape;371;p36"/>
            <p:cNvPicPr preferRelativeResize="0"/>
            <p:nvPr/>
          </p:nvPicPr>
          <p:blipFill rotWithShape="1">
            <a:blip r:embed="rId11">
              <a:alphaModFix/>
            </a:blip>
            <a:srcRect/>
            <a:stretch/>
          </p:blipFill>
          <p:spPr>
            <a:xfrm>
              <a:off x="6330695" y="3169919"/>
              <a:ext cx="109727" cy="240792"/>
            </a:xfrm>
            <a:prstGeom prst="rect">
              <a:avLst/>
            </a:prstGeom>
            <a:noFill/>
            <a:ln>
              <a:noFill/>
            </a:ln>
          </p:spPr>
        </p:pic>
        <p:sp>
          <p:nvSpPr>
            <p:cNvPr id="372" name="Google Shape;372;p36"/>
            <p:cNvSpPr/>
            <p:nvPr/>
          </p:nvSpPr>
          <p:spPr>
            <a:xfrm>
              <a:off x="6385073" y="3191541"/>
              <a:ext cx="0" cy="144780"/>
            </a:xfrm>
            <a:custGeom>
              <a:avLst/>
              <a:gdLst/>
              <a:ahLst/>
              <a:cxnLst/>
              <a:rect l="l" t="t" r="r" b="b"/>
              <a:pathLst>
                <a:path w="120000" h="144779" extrusionOk="0">
                  <a:moveTo>
                    <a:pt x="0" y="0"/>
                  </a:moveTo>
                  <a:lnTo>
                    <a:pt x="0" y="144615"/>
                  </a:lnTo>
                </a:path>
              </a:pathLst>
            </a:custGeom>
            <a:noFill/>
            <a:ln w="25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3" name="Google Shape;373;p36"/>
            <p:cNvPicPr preferRelativeResize="0"/>
            <p:nvPr/>
          </p:nvPicPr>
          <p:blipFill rotWithShape="1">
            <a:blip r:embed="rId12">
              <a:alphaModFix/>
            </a:blip>
            <a:srcRect/>
            <a:stretch/>
          </p:blipFill>
          <p:spPr>
            <a:xfrm>
              <a:off x="6394704" y="3179063"/>
              <a:ext cx="109727" cy="237744"/>
            </a:xfrm>
            <a:prstGeom prst="rect">
              <a:avLst/>
            </a:prstGeom>
            <a:noFill/>
            <a:ln>
              <a:noFill/>
            </a:ln>
          </p:spPr>
        </p:pic>
        <p:sp>
          <p:nvSpPr>
            <p:cNvPr id="374" name="Google Shape;374;p36"/>
            <p:cNvSpPr/>
            <p:nvPr/>
          </p:nvSpPr>
          <p:spPr>
            <a:xfrm>
              <a:off x="6449056" y="3199258"/>
              <a:ext cx="0" cy="144780"/>
            </a:xfrm>
            <a:custGeom>
              <a:avLst/>
              <a:gdLst/>
              <a:ahLst/>
              <a:cxnLst/>
              <a:rect l="l" t="t" r="r" b="b"/>
              <a:pathLst>
                <a:path w="120000" h="144779" extrusionOk="0">
                  <a:moveTo>
                    <a:pt x="0" y="0"/>
                  </a:moveTo>
                  <a:lnTo>
                    <a:pt x="0" y="144615"/>
                  </a:lnTo>
                </a:path>
              </a:pathLst>
            </a:custGeom>
            <a:noFill/>
            <a:ln w="25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5" name="Google Shape;375;p36"/>
            <p:cNvPicPr preferRelativeResize="0"/>
            <p:nvPr/>
          </p:nvPicPr>
          <p:blipFill rotWithShape="1">
            <a:blip r:embed="rId13">
              <a:alphaModFix/>
            </a:blip>
            <a:srcRect/>
            <a:stretch/>
          </p:blipFill>
          <p:spPr>
            <a:xfrm>
              <a:off x="6467855" y="3176015"/>
              <a:ext cx="106679" cy="240792"/>
            </a:xfrm>
            <a:prstGeom prst="rect">
              <a:avLst/>
            </a:prstGeom>
            <a:noFill/>
            <a:ln>
              <a:noFill/>
            </a:ln>
          </p:spPr>
        </p:pic>
        <p:sp>
          <p:nvSpPr>
            <p:cNvPr id="376" name="Google Shape;376;p36"/>
            <p:cNvSpPr/>
            <p:nvPr/>
          </p:nvSpPr>
          <p:spPr>
            <a:xfrm>
              <a:off x="6521076" y="3198935"/>
              <a:ext cx="0" cy="144780"/>
            </a:xfrm>
            <a:custGeom>
              <a:avLst/>
              <a:gdLst/>
              <a:ahLst/>
              <a:cxnLst/>
              <a:rect l="l" t="t" r="r" b="b"/>
              <a:pathLst>
                <a:path w="120000" h="144779" extrusionOk="0">
                  <a:moveTo>
                    <a:pt x="0" y="0"/>
                  </a:moveTo>
                  <a:lnTo>
                    <a:pt x="0" y="144615"/>
                  </a:lnTo>
                </a:path>
              </a:pathLst>
            </a:custGeom>
            <a:noFill/>
            <a:ln w="253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7" name="Google Shape;377;p36"/>
            <p:cNvPicPr preferRelativeResize="0"/>
            <p:nvPr/>
          </p:nvPicPr>
          <p:blipFill rotWithShape="1">
            <a:blip r:embed="rId14">
              <a:alphaModFix/>
            </a:blip>
            <a:srcRect/>
            <a:stretch/>
          </p:blipFill>
          <p:spPr>
            <a:xfrm>
              <a:off x="1005839" y="2054351"/>
              <a:ext cx="640079" cy="765048"/>
            </a:xfrm>
            <a:prstGeom prst="rect">
              <a:avLst/>
            </a:prstGeom>
            <a:noFill/>
            <a:ln>
              <a:noFill/>
            </a:ln>
          </p:spPr>
        </p:pic>
        <p:sp>
          <p:nvSpPr>
            <p:cNvPr id="378" name="Google Shape;378;p36"/>
            <p:cNvSpPr/>
            <p:nvPr/>
          </p:nvSpPr>
          <p:spPr>
            <a:xfrm>
              <a:off x="1051467" y="2078560"/>
              <a:ext cx="547370" cy="673100"/>
            </a:xfrm>
            <a:custGeom>
              <a:avLst/>
              <a:gdLst/>
              <a:ahLst/>
              <a:cxnLst/>
              <a:rect l="l" t="t" r="r" b="b"/>
              <a:pathLst>
                <a:path w="547369" h="673100" extrusionOk="0">
                  <a:moveTo>
                    <a:pt x="82105" y="0"/>
                  </a:moveTo>
                  <a:lnTo>
                    <a:pt x="0" y="62522"/>
                  </a:lnTo>
                  <a:lnTo>
                    <a:pt x="464743" y="672896"/>
                  </a:lnTo>
                  <a:lnTo>
                    <a:pt x="546849" y="610387"/>
                  </a:lnTo>
                  <a:lnTo>
                    <a:pt x="82105" y="0"/>
                  </a:lnTo>
                  <a:close/>
                </a:path>
              </a:pathLst>
            </a:custGeom>
            <a:solidFill>
              <a:srgbClr val="8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36"/>
            <p:cNvSpPr/>
            <p:nvPr/>
          </p:nvSpPr>
          <p:spPr>
            <a:xfrm>
              <a:off x="1051526" y="2078560"/>
              <a:ext cx="547370" cy="672465"/>
            </a:xfrm>
            <a:custGeom>
              <a:avLst/>
              <a:gdLst/>
              <a:ahLst/>
              <a:cxnLst/>
              <a:rect l="l" t="t" r="r" b="b"/>
              <a:pathLst>
                <a:path w="547369" h="672464" extrusionOk="0">
                  <a:moveTo>
                    <a:pt x="82046" y="0"/>
                  </a:moveTo>
                  <a:lnTo>
                    <a:pt x="0" y="62517"/>
                  </a:lnTo>
                  <a:lnTo>
                    <a:pt x="464746" y="672436"/>
                  </a:lnTo>
                  <a:lnTo>
                    <a:pt x="546792" y="609919"/>
                  </a:lnTo>
                  <a:lnTo>
                    <a:pt x="82046"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0" name="Google Shape;380;p36"/>
            <p:cNvPicPr preferRelativeResize="0"/>
            <p:nvPr/>
          </p:nvPicPr>
          <p:blipFill rotWithShape="1">
            <a:blip r:embed="rId15">
              <a:alphaModFix/>
            </a:blip>
            <a:srcRect/>
            <a:stretch/>
          </p:blipFill>
          <p:spPr>
            <a:xfrm>
              <a:off x="1472183" y="2542031"/>
              <a:ext cx="923543" cy="362712"/>
            </a:xfrm>
            <a:prstGeom prst="rect">
              <a:avLst/>
            </a:prstGeom>
            <a:noFill/>
            <a:ln>
              <a:noFill/>
            </a:ln>
          </p:spPr>
        </p:pic>
        <p:sp>
          <p:nvSpPr>
            <p:cNvPr id="381" name="Google Shape;381;p36"/>
            <p:cNvSpPr/>
            <p:nvPr/>
          </p:nvSpPr>
          <p:spPr>
            <a:xfrm>
              <a:off x="1519143" y="2572260"/>
              <a:ext cx="828040" cy="257810"/>
            </a:xfrm>
            <a:custGeom>
              <a:avLst/>
              <a:gdLst/>
              <a:ahLst/>
              <a:cxnLst/>
              <a:rect l="l" t="t" r="r" b="b"/>
              <a:pathLst>
                <a:path w="828039" h="257810" extrusionOk="0">
                  <a:moveTo>
                    <a:pt x="699274" y="0"/>
                  </a:moveTo>
                  <a:lnTo>
                    <a:pt x="699274" y="64312"/>
                  </a:lnTo>
                  <a:lnTo>
                    <a:pt x="0" y="64312"/>
                  </a:lnTo>
                  <a:lnTo>
                    <a:pt x="0" y="192925"/>
                  </a:lnTo>
                  <a:lnTo>
                    <a:pt x="699274" y="192925"/>
                  </a:lnTo>
                  <a:lnTo>
                    <a:pt x="699274" y="257225"/>
                  </a:lnTo>
                  <a:lnTo>
                    <a:pt x="827900" y="128612"/>
                  </a:lnTo>
                  <a:lnTo>
                    <a:pt x="699274" y="0"/>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36"/>
            <p:cNvSpPr/>
            <p:nvPr/>
          </p:nvSpPr>
          <p:spPr>
            <a:xfrm>
              <a:off x="1519143" y="2572266"/>
              <a:ext cx="828040" cy="257175"/>
            </a:xfrm>
            <a:custGeom>
              <a:avLst/>
              <a:gdLst/>
              <a:ahLst/>
              <a:cxnLst/>
              <a:rect l="l" t="t" r="r" b="b"/>
              <a:pathLst>
                <a:path w="828039" h="257175" extrusionOk="0">
                  <a:moveTo>
                    <a:pt x="0" y="64273"/>
                  </a:moveTo>
                  <a:lnTo>
                    <a:pt x="698924" y="64273"/>
                  </a:lnTo>
                  <a:lnTo>
                    <a:pt x="698924" y="0"/>
                  </a:lnTo>
                  <a:lnTo>
                    <a:pt x="827470" y="128546"/>
                  </a:lnTo>
                  <a:lnTo>
                    <a:pt x="698924" y="257093"/>
                  </a:lnTo>
                  <a:lnTo>
                    <a:pt x="698924" y="192820"/>
                  </a:lnTo>
                  <a:lnTo>
                    <a:pt x="0" y="192820"/>
                  </a:lnTo>
                  <a:lnTo>
                    <a:pt x="0" y="64273"/>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3" name="Google Shape;383;p36"/>
            <p:cNvPicPr preferRelativeResize="0"/>
            <p:nvPr/>
          </p:nvPicPr>
          <p:blipFill rotWithShape="1">
            <a:blip r:embed="rId16">
              <a:alphaModFix/>
            </a:blip>
            <a:srcRect/>
            <a:stretch/>
          </p:blipFill>
          <p:spPr>
            <a:xfrm>
              <a:off x="6775704" y="3602735"/>
              <a:ext cx="640079" cy="765047"/>
            </a:xfrm>
            <a:prstGeom prst="rect">
              <a:avLst/>
            </a:prstGeom>
            <a:noFill/>
            <a:ln>
              <a:noFill/>
            </a:ln>
          </p:spPr>
        </p:pic>
        <p:sp>
          <p:nvSpPr>
            <p:cNvPr id="384" name="Google Shape;384;p36"/>
            <p:cNvSpPr/>
            <p:nvPr/>
          </p:nvSpPr>
          <p:spPr>
            <a:xfrm>
              <a:off x="6822291" y="3625597"/>
              <a:ext cx="547370" cy="673100"/>
            </a:xfrm>
            <a:custGeom>
              <a:avLst/>
              <a:gdLst/>
              <a:ahLst/>
              <a:cxnLst/>
              <a:rect l="l" t="t" r="r" b="b"/>
              <a:pathLst>
                <a:path w="547370" h="673100" extrusionOk="0">
                  <a:moveTo>
                    <a:pt x="82105" y="0"/>
                  </a:moveTo>
                  <a:lnTo>
                    <a:pt x="0" y="62522"/>
                  </a:lnTo>
                  <a:lnTo>
                    <a:pt x="464743" y="672896"/>
                  </a:lnTo>
                  <a:lnTo>
                    <a:pt x="546849" y="610387"/>
                  </a:lnTo>
                  <a:lnTo>
                    <a:pt x="82105" y="0"/>
                  </a:lnTo>
                  <a:close/>
                </a:path>
              </a:pathLst>
            </a:custGeom>
            <a:solidFill>
              <a:srgbClr val="8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36"/>
            <p:cNvSpPr/>
            <p:nvPr/>
          </p:nvSpPr>
          <p:spPr>
            <a:xfrm>
              <a:off x="6822350" y="3625597"/>
              <a:ext cx="547370" cy="672465"/>
            </a:xfrm>
            <a:custGeom>
              <a:avLst/>
              <a:gdLst/>
              <a:ahLst/>
              <a:cxnLst/>
              <a:rect l="l" t="t" r="r" b="b"/>
              <a:pathLst>
                <a:path w="547370" h="672464" extrusionOk="0">
                  <a:moveTo>
                    <a:pt x="82046" y="0"/>
                  </a:moveTo>
                  <a:lnTo>
                    <a:pt x="0" y="62517"/>
                  </a:lnTo>
                  <a:lnTo>
                    <a:pt x="464746" y="672436"/>
                  </a:lnTo>
                  <a:lnTo>
                    <a:pt x="546792" y="609919"/>
                  </a:lnTo>
                  <a:lnTo>
                    <a:pt x="82046"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6" name="Google Shape;386;p36"/>
            <p:cNvPicPr preferRelativeResize="0"/>
            <p:nvPr/>
          </p:nvPicPr>
          <p:blipFill rotWithShape="1">
            <a:blip r:embed="rId17">
              <a:alphaModFix/>
            </a:blip>
            <a:srcRect/>
            <a:stretch/>
          </p:blipFill>
          <p:spPr>
            <a:xfrm>
              <a:off x="5748527" y="3249167"/>
              <a:ext cx="969264" cy="381000"/>
            </a:xfrm>
            <a:prstGeom prst="rect">
              <a:avLst/>
            </a:prstGeom>
            <a:noFill/>
            <a:ln>
              <a:noFill/>
            </a:ln>
          </p:spPr>
        </p:pic>
        <p:pic>
          <p:nvPicPr>
            <p:cNvPr id="387" name="Google Shape;387;p36"/>
            <p:cNvPicPr preferRelativeResize="0"/>
            <p:nvPr/>
          </p:nvPicPr>
          <p:blipFill rotWithShape="1">
            <a:blip r:embed="rId18">
              <a:alphaModFix/>
            </a:blip>
            <a:srcRect/>
            <a:stretch/>
          </p:blipFill>
          <p:spPr>
            <a:xfrm>
              <a:off x="6095999" y="3273551"/>
              <a:ext cx="347472" cy="384048"/>
            </a:xfrm>
            <a:prstGeom prst="rect">
              <a:avLst/>
            </a:prstGeom>
            <a:noFill/>
            <a:ln>
              <a:noFill/>
            </a:ln>
          </p:spPr>
        </p:pic>
        <p:sp>
          <p:nvSpPr>
            <p:cNvPr id="388" name="Google Shape;388;p36"/>
            <p:cNvSpPr/>
            <p:nvPr/>
          </p:nvSpPr>
          <p:spPr>
            <a:xfrm>
              <a:off x="5795251" y="3271598"/>
              <a:ext cx="876300" cy="289560"/>
            </a:xfrm>
            <a:custGeom>
              <a:avLst/>
              <a:gdLst/>
              <a:ahLst/>
              <a:cxnLst/>
              <a:rect l="l" t="t" r="r" b="b"/>
              <a:pathLst>
                <a:path w="876300" h="289560" extrusionOk="0">
                  <a:moveTo>
                    <a:pt x="144691" y="0"/>
                  </a:moveTo>
                  <a:lnTo>
                    <a:pt x="0" y="144691"/>
                  </a:lnTo>
                  <a:lnTo>
                    <a:pt x="144691" y="289382"/>
                  </a:lnTo>
                  <a:lnTo>
                    <a:pt x="144691" y="217030"/>
                  </a:lnTo>
                  <a:lnTo>
                    <a:pt x="876122" y="217030"/>
                  </a:lnTo>
                  <a:lnTo>
                    <a:pt x="876122" y="72339"/>
                  </a:lnTo>
                  <a:lnTo>
                    <a:pt x="144691" y="72339"/>
                  </a:lnTo>
                  <a:lnTo>
                    <a:pt x="144691" y="0"/>
                  </a:lnTo>
                  <a:close/>
                </a:path>
              </a:pathLst>
            </a:custGeom>
            <a:solidFill>
              <a:srgbClr val="C7C7C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36"/>
            <p:cNvSpPr/>
            <p:nvPr/>
          </p:nvSpPr>
          <p:spPr>
            <a:xfrm>
              <a:off x="5795251" y="3271599"/>
              <a:ext cx="876300" cy="289560"/>
            </a:xfrm>
            <a:custGeom>
              <a:avLst/>
              <a:gdLst/>
              <a:ahLst/>
              <a:cxnLst/>
              <a:rect l="l" t="t" r="r" b="b"/>
              <a:pathLst>
                <a:path w="876300" h="289560" extrusionOk="0">
                  <a:moveTo>
                    <a:pt x="0" y="144615"/>
                  </a:moveTo>
                  <a:lnTo>
                    <a:pt x="144615" y="0"/>
                  </a:lnTo>
                  <a:lnTo>
                    <a:pt x="144615" y="72307"/>
                  </a:lnTo>
                  <a:lnTo>
                    <a:pt x="875673" y="72307"/>
                  </a:lnTo>
                  <a:lnTo>
                    <a:pt x="875673" y="216923"/>
                  </a:lnTo>
                  <a:lnTo>
                    <a:pt x="144615" y="216923"/>
                  </a:lnTo>
                  <a:lnTo>
                    <a:pt x="144615" y="289230"/>
                  </a:lnTo>
                  <a:lnTo>
                    <a:pt x="0" y="144615"/>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0" name="Google Shape;390;p36"/>
          <p:cNvSpPr txBox="1"/>
          <p:nvPr/>
        </p:nvSpPr>
        <p:spPr>
          <a:xfrm>
            <a:off x="315532" y="2118271"/>
            <a:ext cx="1621155" cy="666115"/>
          </a:xfrm>
          <a:prstGeom prst="rect">
            <a:avLst/>
          </a:prstGeom>
          <a:noFill/>
          <a:ln>
            <a:noFill/>
          </a:ln>
        </p:spPr>
        <p:txBody>
          <a:bodyPr spcFirstLastPara="1" wrap="square" lIns="0" tIns="12700" rIns="0" bIns="0" anchor="t" anchorCtr="0">
            <a:spAutoFit/>
          </a:bodyPr>
          <a:lstStyle/>
          <a:p>
            <a:pPr marL="12700" marR="860425" lvl="0" indent="0" algn="l" rtl="0">
              <a:lnSpc>
                <a:spcPct val="100000"/>
              </a:lnSpc>
              <a:spcBef>
                <a:spcPts val="0"/>
              </a:spcBef>
              <a:spcAft>
                <a:spcPts val="0"/>
              </a:spcAft>
              <a:buNone/>
            </a:pPr>
            <a:r>
              <a:rPr lang="en-US" sz="1100">
                <a:solidFill>
                  <a:schemeClr val="dk1"/>
                </a:solidFill>
                <a:latin typeface="Arial"/>
                <a:ea typeface="Arial"/>
                <a:cs typeface="Arial"/>
                <a:sym typeface="Arial"/>
              </a:rPr>
              <a:t>Sequencing  adapter</a:t>
            </a:r>
            <a:endParaRPr sz="1100">
              <a:solidFill>
                <a:schemeClr val="dk1"/>
              </a:solidFill>
              <a:latin typeface="Arial"/>
              <a:ea typeface="Arial"/>
              <a:cs typeface="Arial"/>
              <a:sym typeface="Arial"/>
            </a:endParaRPr>
          </a:p>
          <a:p>
            <a:pPr marL="0" marR="0" lvl="0" indent="0" algn="l" rtl="0">
              <a:lnSpc>
                <a:spcPct val="100000"/>
              </a:lnSpc>
              <a:spcBef>
                <a:spcPts val="45"/>
              </a:spcBef>
              <a:spcAft>
                <a:spcPts val="0"/>
              </a:spcAft>
              <a:buNone/>
            </a:pPr>
            <a:endParaRPr sz="900">
              <a:solidFill>
                <a:schemeClr val="dk1"/>
              </a:solidFill>
              <a:latin typeface="Arial"/>
              <a:ea typeface="Arial"/>
              <a:cs typeface="Arial"/>
              <a:sym typeface="Arial"/>
            </a:endParaRPr>
          </a:p>
          <a:p>
            <a:pPr marL="0" marR="5080" lvl="0" indent="0" algn="r" rtl="0">
              <a:lnSpc>
                <a:spcPct val="100000"/>
              </a:lnSpc>
              <a:spcBef>
                <a:spcPts val="0"/>
              </a:spcBef>
              <a:spcAft>
                <a:spcPts val="0"/>
              </a:spcAft>
              <a:buNone/>
            </a:pPr>
            <a:r>
              <a:rPr lang="en-US" sz="1100">
                <a:solidFill>
                  <a:schemeClr val="dk1"/>
                </a:solidFill>
                <a:latin typeface="Arial"/>
                <a:ea typeface="Arial"/>
                <a:cs typeface="Arial"/>
                <a:sym typeface="Arial"/>
              </a:rPr>
              <a:t>F</a:t>
            </a:r>
            <a:endParaRPr sz="1100">
              <a:solidFill>
                <a:schemeClr val="dk1"/>
              </a:solidFill>
              <a:latin typeface="Arial"/>
              <a:ea typeface="Arial"/>
              <a:cs typeface="Arial"/>
              <a:sym typeface="Arial"/>
            </a:endParaRPr>
          </a:p>
        </p:txBody>
      </p:sp>
      <p:sp>
        <p:nvSpPr>
          <p:cNvPr id="391" name="Google Shape;391;p36"/>
          <p:cNvSpPr txBox="1"/>
          <p:nvPr/>
        </p:nvSpPr>
        <p:spPr>
          <a:xfrm>
            <a:off x="6205983" y="3228047"/>
            <a:ext cx="1939925" cy="1168400"/>
          </a:xfrm>
          <a:prstGeom prst="rect">
            <a:avLst/>
          </a:prstGeom>
          <a:noFill/>
          <a:ln>
            <a:noFill/>
          </a:ln>
        </p:spPr>
        <p:txBody>
          <a:bodyPr spcFirstLastPara="1" wrap="square" lIns="0" tIns="103500" rIns="0" bIns="0" anchor="t" anchorCtr="0">
            <a:spAutoFit/>
          </a:bodyPr>
          <a:lstStyle/>
          <a:p>
            <a:pPr marL="12700" marR="0" lvl="0" indent="0" algn="l" rtl="0">
              <a:lnSpc>
                <a:spcPct val="100000"/>
              </a:lnSpc>
              <a:spcBef>
                <a:spcPts val="0"/>
              </a:spcBef>
              <a:spcAft>
                <a:spcPts val="0"/>
              </a:spcAft>
              <a:buNone/>
            </a:pPr>
            <a:r>
              <a:rPr lang="en-US" sz="1100">
                <a:solidFill>
                  <a:schemeClr val="dk1"/>
                </a:solidFill>
                <a:latin typeface="Arial"/>
                <a:ea typeface="Arial"/>
                <a:cs typeface="Arial"/>
                <a:sym typeface="Arial"/>
              </a:rPr>
              <a:t>R</a:t>
            </a:r>
            <a:endParaRPr sz="1100">
              <a:solidFill>
                <a:schemeClr val="dk1"/>
              </a:solidFill>
              <a:latin typeface="Arial"/>
              <a:ea typeface="Arial"/>
              <a:cs typeface="Arial"/>
              <a:sym typeface="Arial"/>
            </a:endParaRPr>
          </a:p>
          <a:p>
            <a:pPr marL="829310" marR="0" lvl="0" indent="0" algn="l" rtl="0">
              <a:lnSpc>
                <a:spcPct val="100000"/>
              </a:lnSpc>
              <a:spcBef>
                <a:spcPts val="720"/>
              </a:spcBef>
              <a:spcAft>
                <a:spcPts val="0"/>
              </a:spcAft>
              <a:buNone/>
            </a:pPr>
            <a:r>
              <a:rPr lang="en-US" sz="1100">
                <a:solidFill>
                  <a:schemeClr val="dk1"/>
                </a:solidFill>
                <a:latin typeface="Arial"/>
                <a:ea typeface="Arial"/>
                <a:cs typeface="Arial"/>
                <a:sym typeface="Arial"/>
              </a:rPr>
              <a:t>barcode</a:t>
            </a:r>
            <a:endParaRPr sz="11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a:solidFill>
                <a:schemeClr val="dk1"/>
              </a:solidFill>
              <a:latin typeface="Arial"/>
              <a:ea typeface="Arial"/>
              <a:cs typeface="Arial"/>
              <a:sym typeface="Arial"/>
            </a:endParaRPr>
          </a:p>
          <a:p>
            <a:pPr marL="1186815" marR="5080" lvl="0" indent="0" algn="l" rtl="0">
              <a:lnSpc>
                <a:spcPct val="118181"/>
              </a:lnSpc>
              <a:spcBef>
                <a:spcPts val="985"/>
              </a:spcBef>
              <a:spcAft>
                <a:spcPts val="0"/>
              </a:spcAft>
              <a:buNone/>
            </a:pPr>
            <a:r>
              <a:rPr lang="en-US" sz="1100">
                <a:solidFill>
                  <a:schemeClr val="dk1"/>
                </a:solidFill>
                <a:latin typeface="Arial"/>
                <a:ea typeface="Arial"/>
                <a:cs typeface="Arial"/>
                <a:sym typeface="Arial"/>
              </a:rPr>
              <a:t>Sequencing  adapter</a:t>
            </a:r>
            <a:endParaRPr sz="1100">
              <a:solidFill>
                <a:schemeClr val="dk1"/>
              </a:solidFill>
              <a:latin typeface="Arial"/>
              <a:ea typeface="Arial"/>
              <a:cs typeface="Arial"/>
              <a:sym typeface="Arial"/>
            </a:endParaRPr>
          </a:p>
        </p:txBody>
      </p:sp>
      <p:graphicFrame>
        <p:nvGraphicFramePr>
          <p:cNvPr id="392" name="Google Shape;392;p36"/>
          <p:cNvGraphicFramePr/>
          <p:nvPr/>
        </p:nvGraphicFramePr>
        <p:xfrm>
          <a:off x="383567" y="3300585"/>
          <a:ext cx="3451850" cy="1910441"/>
        </p:xfrm>
        <a:graphic>
          <a:graphicData uri="http://schemas.openxmlformats.org/drawingml/2006/table">
            <a:tbl>
              <a:tblPr firstRow="1" bandRow="1">
                <a:noFill/>
                <a:tableStyleId>{921F9012-0502-4DB3-9955-517B9B850877}</a:tableStyleId>
              </a:tblPr>
              <a:tblGrid>
                <a:gridCol w="1916425">
                  <a:extLst>
                    <a:ext uri="{9D8B030D-6E8A-4147-A177-3AD203B41FA5}">
                      <a16:colId xmlns:a16="http://schemas.microsoft.com/office/drawing/2014/main" val="20000"/>
                    </a:ext>
                  </a:extLst>
                </a:gridCol>
                <a:gridCol w="1535425">
                  <a:extLst>
                    <a:ext uri="{9D8B030D-6E8A-4147-A177-3AD203B41FA5}">
                      <a16:colId xmlns:a16="http://schemas.microsoft.com/office/drawing/2014/main" val="20001"/>
                    </a:ext>
                  </a:extLst>
                </a:gridCol>
              </a:tblGrid>
              <a:tr h="256400">
                <a:tc>
                  <a:txBody>
                    <a:bodyPr/>
                    <a:lstStyle/>
                    <a:p>
                      <a:pPr marL="0" marR="0" lvl="0" indent="0" algn="ctr" rtl="0">
                        <a:lnSpc>
                          <a:spcPct val="119375"/>
                        </a:lnSpc>
                        <a:spcBef>
                          <a:spcPts val="0"/>
                        </a:spcBef>
                        <a:spcAft>
                          <a:spcPts val="0"/>
                        </a:spcAft>
                        <a:buNone/>
                      </a:pPr>
                      <a:r>
                        <a:rPr lang="en-US" sz="1600" b="1" u="none" strike="noStrike" cap="none">
                          <a:latin typeface="Calibri"/>
                          <a:ea typeface="Calibri"/>
                          <a:cs typeface="Calibri"/>
                          <a:sym typeface="Calibri"/>
                        </a:rPr>
                        <a:t>Sample ID</a:t>
                      </a:r>
                      <a:endParaRPr sz="1600" u="none" strike="noStrike" cap="none">
                        <a:latin typeface="Calibri"/>
                        <a:ea typeface="Calibri"/>
                        <a:cs typeface="Calibri"/>
                        <a:sym typeface="Calibri"/>
                      </a:endParaRPr>
                    </a:p>
                  </a:txBody>
                  <a:tcPr marL="0" marR="0" marT="12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175" marR="0" lvl="0" indent="0" algn="ctr" rtl="0">
                        <a:lnSpc>
                          <a:spcPct val="119375"/>
                        </a:lnSpc>
                        <a:spcBef>
                          <a:spcPts val="0"/>
                        </a:spcBef>
                        <a:spcAft>
                          <a:spcPts val="0"/>
                        </a:spcAft>
                        <a:buNone/>
                      </a:pPr>
                      <a:r>
                        <a:rPr lang="en-US" sz="1600" b="1" u="none" strike="noStrike" cap="none">
                          <a:latin typeface="Calibri"/>
                          <a:ea typeface="Calibri"/>
                          <a:cs typeface="Calibri"/>
                          <a:sym typeface="Calibri"/>
                        </a:rPr>
                        <a:t>Barcode</a:t>
                      </a:r>
                      <a:endParaRPr sz="1600" u="none" strike="noStrike" cap="none">
                        <a:latin typeface="Calibri"/>
                        <a:ea typeface="Calibri"/>
                        <a:cs typeface="Calibri"/>
                        <a:sym typeface="Calibri"/>
                      </a:endParaRPr>
                    </a:p>
                  </a:txBody>
                  <a:tcPr marL="0" marR="0" marT="12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6400">
                <a:tc>
                  <a:txBody>
                    <a:bodyPr/>
                    <a:lstStyle/>
                    <a:p>
                      <a:pPr marL="1270" marR="0" lvl="0" indent="0" algn="ctr" rtl="0">
                        <a:lnSpc>
                          <a:spcPct val="119375"/>
                        </a:lnSpc>
                        <a:spcBef>
                          <a:spcPts val="0"/>
                        </a:spcBef>
                        <a:spcAft>
                          <a:spcPts val="0"/>
                        </a:spcAft>
                        <a:buNone/>
                      </a:pPr>
                      <a:r>
                        <a:rPr lang="en-US" sz="1600" u="none" strike="noStrike" cap="none">
                          <a:latin typeface="Calibri"/>
                          <a:ea typeface="Calibri"/>
                          <a:cs typeface="Calibri"/>
                          <a:sym typeface="Calibri"/>
                        </a:rPr>
                        <a:t>AB123_newborn</a:t>
                      </a:r>
                      <a:endParaRPr sz="1600" u="none" strike="noStrike" cap="none">
                        <a:latin typeface="Calibri"/>
                        <a:ea typeface="Calibri"/>
                        <a:cs typeface="Calibri"/>
                        <a:sym typeface="Calibri"/>
                      </a:endParaRPr>
                    </a:p>
                  </a:txBody>
                  <a:tcPr marL="0" marR="0" marT="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19375"/>
                        </a:lnSpc>
                        <a:spcBef>
                          <a:spcPts val="0"/>
                        </a:spcBef>
                        <a:spcAft>
                          <a:spcPts val="0"/>
                        </a:spcAft>
                        <a:buNone/>
                      </a:pPr>
                      <a:r>
                        <a:rPr lang="en-US" sz="1600" u="none" strike="noStrike" cap="none">
                          <a:latin typeface="Calibri"/>
                          <a:ea typeface="Calibri"/>
                          <a:cs typeface="Calibri"/>
                          <a:sym typeface="Calibri"/>
                        </a:rPr>
                        <a:t>GAACCAAAGGAT</a:t>
                      </a:r>
                      <a:endParaRPr sz="1600" u="none" strike="noStrike" cap="none">
                        <a:latin typeface="Calibri"/>
                        <a:ea typeface="Calibri"/>
                        <a:cs typeface="Calibri"/>
                        <a:sym typeface="Calibri"/>
                      </a:endParaRPr>
                    </a:p>
                  </a:txBody>
                  <a:tcPr marL="0" marR="0" marT="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6400">
                <a:tc>
                  <a:txBody>
                    <a:bodyPr/>
                    <a:lstStyle/>
                    <a:p>
                      <a:pPr marL="1270" marR="0" lvl="0" indent="0" algn="ctr" rtl="0">
                        <a:lnSpc>
                          <a:spcPct val="119625"/>
                        </a:lnSpc>
                        <a:spcBef>
                          <a:spcPts val="0"/>
                        </a:spcBef>
                        <a:spcAft>
                          <a:spcPts val="0"/>
                        </a:spcAft>
                        <a:buNone/>
                      </a:pPr>
                      <a:r>
                        <a:rPr lang="en-US" sz="1600" u="none" strike="noStrike" cap="none">
                          <a:latin typeface="Calibri"/>
                          <a:ea typeface="Calibri"/>
                          <a:cs typeface="Calibri"/>
                          <a:sym typeface="Calibri"/>
                        </a:rPr>
                        <a:t>AB121_one_month</a:t>
                      </a:r>
                      <a:endParaRPr sz="1600" u="none" strike="noStrike" cap="none">
                        <a:latin typeface="Calibri"/>
                        <a:ea typeface="Calibri"/>
                        <a:cs typeface="Calibri"/>
                        <a:sym typeface="Calibri"/>
                      </a:endParaRPr>
                    </a:p>
                  </a:txBody>
                  <a:tcPr marL="0" marR="0" marT="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19625"/>
                        </a:lnSpc>
                        <a:spcBef>
                          <a:spcPts val="0"/>
                        </a:spcBef>
                        <a:spcAft>
                          <a:spcPts val="0"/>
                        </a:spcAft>
                        <a:buNone/>
                      </a:pPr>
                      <a:r>
                        <a:rPr lang="en-US" sz="1600" u="none" strike="noStrike" cap="none">
                          <a:latin typeface="Calibri"/>
                          <a:ea typeface="Calibri"/>
                          <a:cs typeface="Calibri"/>
                          <a:sym typeface="Calibri"/>
                        </a:rPr>
                        <a:t>TACACGATCTAC</a:t>
                      </a:r>
                      <a:endParaRPr sz="1600" u="none" strike="noStrike" cap="none">
                        <a:latin typeface="Calibri"/>
                        <a:ea typeface="Calibri"/>
                        <a:cs typeface="Calibri"/>
                        <a:sym typeface="Calibri"/>
                      </a:endParaRPr>
                    </a:p>
                  </a:txBody>
                  <a:tcPr marL="0" marR="0" marT="62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6400">
                <a:tc>
                  <a:txBody>
                    <a:bodyPr/>
                    <a:lstStyle/>
                    <a:p>
                      <a:pPr marL="1270" marR="0" lvl="0" indent="0" algn="ctr" rtl="0">
                        <a:lnSpc>
                          <a:spcPct val="120000"/>
                        </a:lnSpc>
                        <a:spcBef>
                          <a:spcPts val="0"/>
                        </a:spcBef>
                        <a:spcAft>
                          <a:spcPts val="0"/>
                        </a:spcAft>
                        <a:buNone/>
                      </a:pPr>
                      <a:r>
                        <a:rPr lang="en-US" sz="1600" u="none" strike="noStrike" cap="none">
                          <a:latin typeface="Calibri"/>
                          <a:ea typeface="Calibri"/>
                          <a:cs typeface="Calibri"/>
                          <a:sym typeface="Calibri"/>
                        </a:rPr>
                        <a:t>AB_145_two_months</a:t>
                      </a:r>
                      <a:endParaRPr sz="1600" u="none" strike="noStrike" cap="none">
                        <a:latin typeface="Calibri"/>
                        <a:ea typeface="Calibri"/>
                        <a:cs typeface="Calibri"/>
                        <a:sym typeface="Calibri"/>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175" marR="0" lvl="0" indent="0" algn="ctr" rtl="0">
                        <a:lnSpc>
                          <a:spcPct val="120000"/>
                        </a:lnSpc>
                        <a:spcBef>
                          <a:spcPts val="0"/>
                        </a:spcBef>
                        <a:spcAft>
                          <a:spcPts val="0"/>
                        </a:spcAft>
                        <a:buNone/>
                      </a:pPr>
                      <a:r>
                        <a:rPr lang="en-US" sz="1600" u="none" strike="noStrike" cap="none">
                          <a:latin typeface="Calibri"/>
                          <a:ea typeface="Calibri"/>
                          <a:cs typeface="Calibri"/>
                          <a:sym typeface="Calibri"/>
                        </a:rPr>
                        <a:t>GCGATATATCGC</a:t>
                      </a:r>
                      <a:endParaRPr sz="1600" u="none" strike="noStrike" cap="none">
                        <a:latin typeface="Calibri"/>
                        <a:ea typeface="Calibri"/>
                        <a:cs typeface="Calibri"/>
                        <a:sym typeface="Calibri"/>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6400">
                <a:tc>
                  <a:txBody>
                    <a:bodyPr/>
                    <a:lstStyle/>
                    <a:p>
                      <a:pPr marL="1270" marR="0" lvl="0" indent="0" algn="ctr" rtl="0">
                        <a:lnSpc>
                          <a:spcPct val="120000"/>
                        </a:lnSpc>
                        <a:spcBef>
                          <a:spcPts val="0"/>
                        </a:spcBef>
                        <a:spcAft>
                          <a:spcPts val="0"/>
                        </a:spcAft>
                        <a:buNone/>
                      </a:pPr>
                      <a:r>
                        <a:rPr lang="en-US" sz="1600" u="none" strike="noStrike" cap="none">
                          <a:latin typeface="Calibri"/>
                          <a:ea typeface="Calibri"/>
                          <a:cs typeface="Calibri"/>
                          <a:sym typeface="Calibri"/>
                        </a:rPr>
                        <a:t>AB_134_birth</a:t>
                      </a:r>
                      <a:endParaRPr sz="1600" u="none" strike="noStrike" cap="none">
                        <a:latin typeface="Calibri"/>
                        <a:ea typeface="Calibri"/>
                        <a:cs typeface="Calibri"/>
                        <a:sym typeface="Calibri"/>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20000"/>
                        </a:lnSpc>
                        <a:spcBef>
                          <a:spcPts val="0"/>
                        </a:spcBef>
                        <a:spcAft>
                          <a:spcPts val="0"/>
                        </a:spcAft>
                        <a:buNone/>
                      </a:pPr>
                      <a:r>
                        <a:rPr lang="en-US" sz="1600" u="none" strike="noStrike" cap="none">
                          <a:latin typeface="Calibri"/>
                          <a:ea typeface="Calibri"/>
                          <a:cs typeface="Calibri"/>
                          <a:sym typeface="Calibri"/>
                        </a:rPr>
                        <a:t>CAGTGCATATGC</a:t>
                      </a:r>
                      <a:endParaRPr sz="1600" u="none" strike="noStrike" cap="none">
                        <a:latin typeface="Calibri"/>
                        <a:ea typeface="Calibri"/>
                        <a:cs typeface="Calibri"/>
                        <a:sym typeface="Calibri"/>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6400">
                <a:tc>
                  <a:txBody>
                    <a:bodyPr/>
                    <a:lstStyle/>
                    <a:p>
                      <a:pPr marL="1270" marR="0" lvl="0" indent="0" algn="ctr" rtl="0">
                        <a:lnSpc>
                          <a:spcPct val="119625"/>
                        </a:lnSpc>
                        <a:spcBef>
                          <a:spcPts val="0"/>
                        </a:spcBef>
                        <a:spcAft>
                          <a:spcPts val="0"/>
                        </a:spcAft>
                        <a:buNone/>
                      </a:pPr>
                      <a:r>
                        <a:rPr lang="en-US" sz="1600" u="none" strike="noStrike" cap="none">
                          <a:latin typeface="Calibri"/>
                          <a:ea typeface="Calibri"/>
                          <a:cs typeface="Calibri"/>
                          <a:sym typeface="Calibri"/>
                        </a:rPr>
                        <a:t>AB_189_birth</a:t>
                      </a:r>
                      <a:endParaRPr sz="1600" u="none" strike="noStrike" cap="none">
                        <a:latin typeface="Calibri"/>
                        <a:ea typeface="Calibri"/>
                        <a:cs typeface="Calibri"/>
                        <a:sym typeface="Calibri"/>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905" marR="0" lvl="0" indent="0" algn="ctr" rtl="0">
                        <a:lnSpc>
                          <a:spcPct val="119625"/>
                        </a:lnSpc>
                        <a:spcBef>
                          <a:spcPts val="0"/>
                        </a:spcBef>
                        <a:spcAft>
                          <a:spcPts val="0"/>
                        </a:spcAft>
                        <a:buNone/>
                      </a:pPr>
                      <a:r>
                        <a:rPr lang="en-US" sz="1600" u="none" strike="noStrike" cap="none">
                          <a:latin typeface="Calibri"/>
                          <a:ea typeface="Calibri"/>
                          <a:cs typeface="Calibri"/>
                          <a:sym typeface="Calibri"/>
                        </a:rPr>
                        <a:t>TCCAAAGTGTTC</a:t>
                      </a:r>
                      <a:endParaRPr sz="1600" u="none" strike="noStrike" cap="none">
                        <a:latin typeface="Calibri"/>
                        <a:ea typeface="Calibri"/>
                        <a:cs typeface="Calibri"/>
                        <a:sym typeface="Calibri"/>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56400">
                <a:tc>
                  <a:txBody>
                    <a:bodyPr/>
                    <a:lstStyle/>
                    <a:p>
                      <a:pPr marL="1270" marR="0" lvl="0" indent="0" algn="ctr" rtl="0">
                        <a:lnSpc>
                          <a:spcPct val="119062"/>
                        </a:lnSpc>
                        <a:spcBef>
                          <a:spcPts val="0"/>
                        </a:spcBef>
                        <a:spcAft>
                          <a:spcPts val="0"/>
                        </a:spcAft>
                        <a:buNone/>
                      </a:pPr>
                      <a:r>
                        <a:rPr lang="en-US" sz="1600" u="none" strike="noStrike" cap="none">
                          <a:latin typeface="Calibri"/>
                          <a:ea typeface="Calibri"/>
                          <a:cs typeface="Calibri"/>
                          <a:sym typeface="Calibri"/>
                        </a:rPr>
                        <a:t>AB_170_birth</a:t>
                      </a:r>
                      <a:endParaRPr sz="1600" u="none" strike="noStrike" cap="none">
                        <a:latin typeface="Calibri"/>
                        <a:ea typeface="Calibri"/>
                        <a:cs typeface="Calibri"/>
                        <a:sym typeface="Calibri"/>
                      </a:endParaRPr>
                    </a:p>
                  </a:txBody>
                  <a:tcPr marL="0" marR="0" marT="1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 marR="0" lvl="0" indent="0" algn="ctr" rtl="0">
                        <a:lnSpc>
                          <a:spcPct val="119062"/>
                        </a:lnSpc>
                        <a:spcBef>
                          <a:spcPts val="0"/>
                        </a:spcBef>
                        <a:spcAft>
                          <a:spcPts val="0"/>
                        </a:spcAft>
                        <a:buNone/>
                      </a:pPr>
                      <a:r>
                        <a:rPr lang="en-US" sz="1600" u="none" strike="noStrike" cap="none">
                          <a:latin typeface="Calibri"/>
                          <a:ea typeface="Calibri"/>
                          <a:cs typeface="Calibri"/>
                          <a:sym typeface="Calibri"/>
                        </a:rPr>
                        <a:t>GGCCACGTAGTA</a:t>
                      </a:r>
                      <a:endParaRPr sz="1600" u="none" strike="noStrike" cap="none">
                        <a:latin typeface="Calibri"/>
                        <a:ea typeface="Calibri"/>
                        <a:cs typeface="Calibri"/>
                        <a:sym typeface="Calibri"/>
                      </a:endParaRPr>
                    </a:p>
                  </a:txBody>
                  <a:tcPr marL="0" marR="0" marT="19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7"/>
          <p:cNvSpPr txBox="1">
            <a:spLocks noGrp="1"/>
          </p:cNvSpPr>
          <p:nvPr>
            <p:ph type="title"/>
          </p:nvPr>
        </p:nvSpPr>
        <p:spPr>
          <a:xfrm>
            <a:off x="511492" y="172211"/>
            <a:ext cx="131127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Samples</a:t>
            </a:r>
            <a:endParaRPr/>
          </a:p>
        </p:txBody>
      </p:sp>
      <p:pic>
        <p:nvPicPr>
          <p:cNvPr id="398" name="Google Shape;398;p37"/>
          <p:cNvPicPr preferRelativeResize="0"/>
          <p:nvPr/>
        </p:nvPicPr>
        <p:blipFill rotWithShape="1">
          <a:blip r:embed="rId3">
            <a:alphaModFix/>
          </a:blip>
          <a:srcRect/>
          <a:stretch/>
        </p:blipFill>
        <p:spPr>
          <a:xfrm>
            <a:off x="437261" y="1941245"/>
            <a:ext cx="8001000" cy="1358468"/>
          </a:xfrm>
          <a:prstGeom prst="rect">
            <a:avLst/>
          </a:prstGeom>
          <a:noFill/>
          <a:ln>
            <a:noFill/>
          </a:ln>
        </p:spPr>
      </p:pic>
      <p:sp>
        <p:nvSpPr>
          <p:cNvPr id="399" name="Google Shape;399;p37"/>
          <p:cNvSpPr txBox="1"/>
          <p:nvPr/>
        </p:nvSpPr>
        <p:spPr>
          <a:xfrm>
            <a:off x="833485" y="850900"/>
            <a:ext cx="7407275" cy="1035685"/>
          </a:xfrm>
          <a:prstGeom prst="rect">
            <a:avLst/>
          </a:prstGeom>
          <a:noFill/>
          <a:ln>
            <a:noFill/>
          </a:ln>
        </p:spPr>
        <p:txBody>
          <a:bodyPr spcFirstLastPara="1" wrap="square" lIns="0" tIns="3175" rIns="0" bIns="0" anchor="t" anchorCtr="0">
            <a:spAutoFit/>
          </a:bodyPr>
          <a:lstStyle/>
          <a:p>
            <a:pPr marL="380365" marR="5080" lvl="0" indent="-368300" algn="l" rtl="0">
              <a:lnSpc>
                <a:spcPct val="102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More the number of samples, more cost effective the run  (sequencing depth will be compromised)</a:t>
            </a:r>
            <a:endParaRPr sz="2200">
              <a:solidFill>
                <a:schemeClr val="dk1"/>
              </a:solidFill>
              <a:latin typeface="Arial"/>
              <a:ea typeface="Arial"/>
              <a:cs typeface="Arial"/>
              <a:sym typeface="Arial"/>
            </a:endParaRPr>
          </a:p>
          <a:p>
            <a:pPr marL="1076325" marR="0" lvl="0" indent="0" algn="l" rtl="0">
              <a:lnSpc>
                <a:spcPct val="100000"/>
              </a:lnSpc>
              <a:spcBef>
                <a:spcPts val="919"/>
              </a:spcBef>
              <a:spcAft>
                <a:spcPts val="0"/>
              </a:spcAft>
              <a:buNone/>
            </a:pPr>
            <a:r>
              <a:rPr lang="en-US" sz="1400">
                <a:solidFill>
                  <a:schemeClr val="dk1"/>
                </a:solidFill>
                <a:latin typeface="Arial"/>
                <a:ea typeface="Arial"/>
                <a:cs typeface="Arial"/>
                <a:sym typeface="Arial"/>
              </a:rPr>
              <a:t>Comparison of multiplexing capacity by sequencing system</a:t>
            </a:r>
            <a:endParaRPr sz="1400">
              <a:solidFill>
                <a:schemeClr val="dk1"/>
              </a:solidFill>
              <a:latin typeface="Arial"/>
              <a:ea typeface="Arial"/>
              <a:cs typeface="Arial"/>
              <a:sym typeface="Arial"/>
            </a:endParaRPr>
          </a:p>
        </p:txBody>
      </p:sp>
      <p:sp>
        <p:nvSpPr>
          <p:cNvPr id="400" name="Google Shape;400;p37"/>
          <p:cNvSpPr txBox="1"/>
          <p:nvPr/>
        </p:nvSpPr>
        <p:spPr>
          <a:xfrm>
            <a:off x="744601" y="3207777"/>
            <a:ext cx="7369809" cy="1409065"/>
          </a:xfrm>
          <a:prstGeom prst="rect">
            <a:avLst/>
          </a:prstGeom>
          <a:noFill/>
          <a:ln>
            <a:noFill/>
          </a:ln>
        </p:spPr>
        <p:txBody>
          <a:bodyPr spcFirstLastPara="1" wrap="square" lIns="0" tIns="819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Illumina.com</a:t>
            </a:r>
            <a:endParaRPr sz="1000">
              <a:solidFill>
                <a:schemeClr val="dk1"/>
              </a:solidFill>
              <a:latin typeface="Arial"/>
              <a:ea typeface="Arial"/>
              <a:cs typeface="Arial"/>
              <a:sym typeface="Arial"/>
            </a:endParaRPr>
          </a:p>
          <a:p>
            <a:pPr marL="0" marR="0" lvl="0" indent="0" algn="l" rtl="0">
              <a:lnSpc>
                <a:spcPct val="100000"/>
              </a:lnSpc>
              <a:spcBef>
                <a:spcPts val="35"/>
              </a:spcBef>
              <a:spcAft>
                <a:spcPts val="0"/>
              </a:spcAft>
              <a:buNone/>
            </a:pPr>
            <a:endParaRPr sz="1000">
              <a:solidFill>
                <a:schemeClr val="dk1"/>
              </a:solidFill>
              <a:latin typeface="Arial"/>
              <a:ea typeface="Arial"/>
              <a:cs typeface="Arial"/>
              <a:sym typeface="Arial"/>
            </a:endParaRPr>
          </a:p>
          <a:p>
            <a:pPr marL="469265" marR="5080" lvl="0" indent="-368300" algn="just" rtl="0">
              <a:lnSpc>
                <a:spcPct val="100499"/>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It is critical to have a ‘library prep manifest’ to document  the position of each sample with its associated barcode  along with additional metadata information</a:t>
            </a:r>
            <a:endParaRPr sz="22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8"/>
          <p:cNvSpPr txBox="1">
            <a:spLocks noGrp="1"/>
          </p:cNvSpPr>
          <p:nvPr>
            <p:ph type="title"/>
          </p:nvPr>
        </p:nvSpPr>
        <p:spPr>
          <a:xfrm>
            <a:off x="607946" y="144779"/>
            <a:ext cx="241490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Include Controls</a:t>
            </a:r>
            <a:endParaRPr/>
          </a:p>
        </p:txBody>
      </p:sp>
      <p:sp>
        <p:nvSpPr>
          <p:cNvPr id="406" name="Google Shape;406;p38"/>
          <p:cNvSpPr txBox="1"/>
          <p:nvPr/>
        </p:nvSpPr>
        <p:spPr>
          <a:xfrm>
            <a:off x="877219" y="789940"/>
            <a:ext cx="7468234" cy="3573779"/>
          </a:xfrm>
          <a:prstGeom prst="rect">
            <a:avLst/>
          </a:prstGeom>
          <a:noFill/>
          <a:ln>
            <a:noFill/>
          </a:ln>
        </p:spPr>
        <p:txBody>
          <a:bodyPr spcFirstLastPara="1" wrap="square" lIns="0" tIns="6350" rIns="0" bIns="0" anchor="t" anchorCtr="0">
            <a:spAutoFit/>
          </a:bodyPr>
          <a:lstStyle/>
          <a:p>
            <a:pPr marL="380365" marR="5080" lvl="0" indent="-368300" algn="l" rtl="0">
              <a:lnSpc>
                <a:spcPct val="101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Between run repeat (process any sample in duplicate per  run to measure reproducibility across runs)</a:t>
            </a:r>
            <a:endParaRPr sz="2200">
              <a:solidFill>
                <a:schemeClr val="dk1"/>
              </a:solidFill>
              <a:latin typeface="Arial"/>
              <a:ea typeface="Arial"/>
              <a:cs typeface="Arial"/>
              <a:sym typeface="Arial"/>
            </a:endParaRPr>
          </a:p>
          <a:p>
            <a:pPr marL="380365" marR="316230" lvl="0" indent="-368300" algn="l" rtl="0">
              <a:lnSpc>
                <a:spcPct val="102800"/>
              </a:lnSpc>
              <a:spcBef>
                <a:spcPts val="380"/>
              </a:spcBef>
              <a:spcAft>
                <a:spcPts val="0"/>
              </a:spcAft>
              <a:buClr>
                <a:srgbClr val="800000"/>
              </a:buClr>
              <a:buSzPts val="2200"/>
              <a:buFont typeface="Arial"/>
              <a:buChar char="■"/>
            </a:pPr>
            <a:r>
              <a:rPr lang="en-US" sz="2200">
                <a:solidFill>
                  <a:schemeClr val="dk1"/>
                </a:solidFill>
                <a:latin typeface="Arial"/>
                <a:ea typeface="Arial"/>
                <a:cs typeface="Arial"/>
                <a:sym typeface="Arial"/>
              </a:rPr>
              <a:t>Within run repeat (process any sample in duplicate per  plate to measure reproducibility)</a:t>
            </a:r>
            <a:endParaRPr sz="2200">
              <a:solidFill>
                <a:schemeClr val="dk1"/>
              </a:solidFill>
              <a:latin typeface="Arial"/>
              <a:ea typeface="Arial"/>
              <a:cs typeface="Arial"/>
              <a:sym typeface="Arial"/>
            </a:endParaRPr>
          </a:p>
          <a:p>
            <a:pPr marL="380365" marR="51435" lvl="0" indent="-368300" algn="l" rtl="0">
              <a:lnSpc>
                <a:spcPct val="117727"/>
              </a:lnSpc>
              <a:spcBef>
                <a:spcPts val="585"/>
              </a:spcBef>
              <a:spcAft>
                <a:spcPts val="0"/>
              </a:spcAft>
              <a:buClr>
                <a:srgbClr val="800000"/>
              </a:buClr>
              <a:buSzPts val="2200"/>
              <a:buFont typeface="Arial"/>
              <a:buChar char="■"/>
            </a:pPr>
            <a:r>
              <a:rPr lang="en-US" sz="2200">
                <a:solidFill>
                  <a:schemeClr val="dk1"/>
                </a:solidFill>
                <a:latin typeface="Arial"/>
                <a:ea typeface="Arial"/>
                <a:cs typeface="Arial"/>
                <a:sym typeface="Arial"/>
              </a:rPr>
              <a:t>Water used during PCR (water blank- to determine if any  contaminant was introduced during PCR reaction)</a:t>
            </a:r>
            <a:endParaRPr sz="2200">
              <a:solidFill>
                <a:schemeClr val="dk1"/>
              </a:solidFill>
              <a:latin typeface="Arial"/>
              <a:ea typeface="Arial"/>
              <a:cs typeface="Arial"/>
              <a:sym typeface="Arial"/>
            </a:endParaRPr>
          </a:p>
          <a:p>
            <a:pPr marL="380365" marR="210184" lvl="0" indent="-368300" algn="l" rtl="0">
              <a:lnSpc>
                <a:spcPct val="99700"/>
              </a:lnSpc>
              <a:spcBef>
                <a:spcPts val="509"/>
              </a:spcBef>
              <a:spcAft>
                <a:spcPts val="0"/>
              </a:spcAft>
              <a:buClr>
                <a:srgbClr val="800000"/>
              </a:buClr>
              <a:buSzPts val="2200"/>
              <a:buFont typeface="Arial"/>
              <a:buChar char="■"/>
            </a:pPr>
            <a:r>
              <a:rPr lang="en-US" sz="2200">
                <a:solidFill>
                  <a:schemeClr val="dk1"/>
                </a:solidFill>
                <a:latin typeface="Arial"/>
                <a:ea typeface="Arial"/>
                <a:cs typeface="Arial"/>
                <a:sym typeface="Arial"/>
              </a:rPr>
              <a:t>Water spiked with known bacterial DNA (mock bacterial  communities- enables quantification of sequencing  errors, minimizes bias during sampling and library  preparation )</a:t>
            </a:r>
            <a:endParaRPr sz="22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10"/>
        <p:cNvGrpSpPr/>
        <p:nvPr/>
      </p:nvGrpSpPr>
      <p:grpSpPr>
        <a:xfrm>
          <a:off x="0" y="0"/>
          <a:ext cx="0" cy="0"/>
          <a:chOff x="0" y="0"/>
          <a:chExt cx="0" cy="0"/>
        </a:xfrm>
      </p:grpSpPr>
      <p:pic>
        <p:nvPicPr>
          <p:cNvPr id="411" name="Google Shape;411;p39"/>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412" name="Google Shape;412;p39"/>
          <p:cNvSpPr txBox="1">
            <a:spLocks noGrp="1"/>
          </p:cNvSpPr>
          <p:nvPr>
            <p:ph type="title"/>
          </p:nvPr>
        </p:nvSpPr>
        <p:spPr>
          <a:xfrm>
            <a:off x="551681" y="89915"/>
            <a:ext cx="3516629"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DNA extraction protocol</a:t>
            </a:r>
            <a:endParaRPr/>
          </a:p>
        </p:txBody>
      </p:sp>
      <p:sp>
        <p:nvSpPr>
          <p:cNvPr id="413" name="Google Shape;413;p39"/>
          <p:cNvSpPr txBox="1"/>
          <p:nvPr/>
        </p:nvSpPr>
        <p:spPr>
          <a:xfrm>
            <a:off x="885257" y="685291"/>
            <a:ext cx="7265034" cy="1252220"/>
          </a:xfrm>
          <a:prstGeom prst="rect">
            <a:avLst/>
          </a:prstGeom>
          <a:noFill/>
          <a:ln>
            <a:noFill/>
          </a:ln>
        </p:spPr>
        <p:txBody>
          <a:bodyPr spcFirstLastPara="1" wrap="square" lIns="0" tIns="12700" rIns="0" bIns="0" anchor="t" anchorCtr="0">
            <a:spAutoFit/>
          </a:bodyPr>
          <a:lstStyle/>
          <a:p>
            <a:pPr marL="381000" marR="0" lvl="0" indent="-368300" algn="l" rtl="0">
              <a:lnSpc>
                <a:spcPct val="100000"/>
              </a:lnSpc>
              <a:spcBef>
                <a:spcPts val="0"/>
              </a:spcBef>
              <a:spcAft>
                <a:spcPts val="0"/>
              </a:spcAft>
              <a:buClr>
                <a:srgbClr val="800000"/>
              </a:buClr>
              <a:buSzPts val="2200"/>
              <a:buFont typeface="Arial"/>
              <a:buChar char="■"/>
            </a:pPr>
            <a:r>
              <a:rPr lang="en-US" sz="1800">
                <a:solidFill>
                  <a:schemeClr val="dk1"/>
                </a:solidFill>
                <a:latin typeface="Arial"/>
                <a:ea typeface="Arial"/>
                <a:cs typeface="Arial"/>
                <a:sym typeface="Arial"/>
              </a:rPr>
              <a:t>Effect of mechanical lysis methods for extraction</a:t>
            </a:r>
            <a:endParaRPr sz="1800">
              <a:solidFill>
                <a:schemeClr val="dk1"/>
              </a:solidFill>
              <a:latin typeface="Arial"/>
              <a:ea typeface="Arial"/>
              <a:cs typeface="Arial"/>
              <a:sym typeface="Arial"/>
            </a:endParaRPr>
          </a:p>
          <a:p>
            <a:pPr marL="380365" marR="5080" lvl="0" indent="-368300" algn="l" rtl="0">
              <a:lnSpc>
                <a:spcPct val="101099"/>
              </a:lnSpc>
              <a:spcBef>
                <a:spcPts val="430"/>
              </a:spcBef>
              <a:spcAft>
                <a:spcPts val="0"/>
              </a:spcAft>
              <a:buClr>
                <a:srgbClr val="800000"/>
              </a:buClr>
              <a:buSzPts val="2200"/>
              <a:buFont typeface="Arial"/>
              <a:buChar char="■"/>
            </a:pPr>
            <a:r>
              <a:rPr lang="en-US" sz="1800">
                <a:solidFill>
                  <a:schemeClr val="dk1"/>
                </a:solidFill>
                <a:latin typeface="Arial"/>
                <a:ea typeface="Arial"/>
                <a:cs typeface="Arial"/>
                <a:sym typeface="Arial"/>
              </a:rPr>
              <a:t>Presence of inhibitors such as organic matter, humic acid, bile salts,  polysaccharides</a:t>
            </a:r>
            <a:endParaRPr sz="1800">
              <a:solidFill>
                <a:schemeClr val="dk1"/>
              </a:solidFill>
              <a:latin typeface="Arial"/>
              <a:ea typeface="Arial"/>
              <a:cs typeface="Arial"/>
              <a:sym typeface="Arial"/>
            </a:endParaRPr>
          </a:p>
          <a:p>
            <a:pPr marL="381000" marR="0" lvl="0" indent="-368300" algn="l" rtl="0">
              <a:lnSpc>
                <a:spcPct val="100000"/>
              </a:lnSpc>
              <a:spcBef>
                <a:spcPts val="455"/>
              </a:spcBef>
              <a:spcAft>
                <a:spcPts val="0"/>
              </a:spcAft>
              <a:buClr>
                <a:srgbClr val="800000"/>
              </a:buClr>
              <a:buSzPts val="2200"/>
              <a:buFont typeface="Arial"/>
              <a:buChar char="■"/>
            </a:pPr>
            <a:r>
              <a:rPr lang="en-US" sz="1800">
                <a:solidFill>
                  <a:schemeClr val="dk1"/>
                </a:solidFill>
                <a:latin typeface="Arial"/>
                <a:ea typeface="Arial"/>
                <a:cs typeface="Arial"/>
                <a:sym typeface="Arial"/>
              </a:rPr>
              <a:t>DNA yield post extraction and reproducibility</a:t>
            </a:r>
            <a:endParaRPr sz="1800">
              <a:solidFill>
                <a:schemeClr val="dk1"/>
              </a:solidFill>
              <a:latin typeface="Arial"/>
              <a:ea typeface="Arial"/>
              <a:cs typeface="Arial"/>
              <a:sym typeface="Arial"/>
            </a:endParaRPr>
          </a:p>
        </p:txBody>
      </p:sp>
      <p:pic>
        <p:nvPicPr>
          <p:cNvPr id="414" name="Google Shape;414;p39"/>
          <p:cNvPicPr preferRelativeResize="0"/>
          <p:nvPr/>
        </p:nvPicPr>
        <p:blipFill rotWithShape="1">
          <a:blip r:embed="rId4">
            <a:alphaModFix/>
          </a:blip>
          <a:srcRect/>
          <a:stretch/>
        </p:blipFill>
        <p:spPr>
          <a:xfrm>
            <a:off x="1187589" y="2021297"/>
            <a:ext cx="5532005" cy="2090322"/>
          </a:xfrm>
          <a:prstGeom prst="rect">
            <a:avLst/>
          </a:prstGeom>
          <a:noFill/>
          <a:ln>
            <a:noFill/>
          </a:ln>
        </p:spPr>
      </p:pic>
      <p:sp>
        <p:nvSpPr>
          <p:cNvPr id="415" name="Google Shape;415;p39"/>
          <p:cNvSpPr txBox="1">
            <a:spLocks noGrp="1"/>
          </p:cNvSpPr>
          <p:nvPr>
            <p:ph type="body" idx="1"/>
          </p:nvPr>
        </p:nvSpPr>
        <p:spPr>
          <a:xfrm>
            <a:off x="463467" y="2491816"/>
            <a:ext cx="8217065" cy="2095500"/>
          </a:xfrm>
          <a:prstGeom prst="rect">
            <a:avLst/>
          </a:prstGeom>
          <a:noFill/>
          <a:ln>
            <a:noFill/>
          </a:ln>
        </p:spPr>
        <p:txBody>
          <a:bodyPr spcFirstLastPara="1" wrap="square" lIns="0" tIns="14600" rIns="0" bIns="0" anchor="t" anchorCtr="0">
            <a:spAutoFit/>
          </a:bodyPr>
          <a:lstStyle/>
          <a:p>
            <a:pPr marL="6715759" marR="5080" lvl="0" indent="0" algn="l" rtl="0">
              <a:lnSpc>
                <a:spcPct val="99100"/>
              </a:lnSpc>
              <a:spcBef>
                <a:spcPts val="0"/>
              </a:spcBef>
              <a:spcAft>
                <a:spcPts val="0"/>
              </a:spcAft>
              <a:buNone/>
            </a:pPr>
            <a:r>
              <a:rPr lang="en-US"/>
              <a:t>Effect of bead  beating was larger  than sampling time  over 5 months</a:t>
            </a:r>
            <a:endParaRPr/>
          </a:p>
          <a:p>
            <a:pPr marL="332740" lvl="0" indent="0" algn="l" rtl="0">
              <a:lnSpc>
                <a:spcPct val="100000"/>
              </a:lnSpc>
              <a:spcBef>
                <a:spcPts val="0"/>
              </a:spcBef>
              <a:spcAft>
                <a:spcPts val="0"/>
              </a:spcAft>
              <a:buNone/>
            </a:pPr>
            <a:endParaRPr sz="1500"/>
          </a:p>
          <a:p>
            <a:pPr marL="332740" lvl="0" indent="0" algn="l" rtl="0">
              <a:lnSpc>
                <a:spcPct val="100000"/>
              </a:lnSpc>
              <a:spcBef>
                <a:spcPts val="0"/>
              </a:spcBef>
              <a:spcAft>
                <a:spcPts val="0"/>
              </a:spcAft>
              <a:buNone/>
            </a:pPr>
            <a:endParaRPr sz="1500"/>
          </a:p>
          <a:p>
            <a:pPr marL="815339" lvl="0" indent="0" algn="l" rtl="0">
              <a:lnSpc>
                <a:spcPct val="100000"/>
              </a:lnSpc>
              <a:spcBef>
                <a:spcPts val="1075"/>
              </a:spcBef>
              <a:spcAft>
                <a:spcPts val="0"/>
              </a:spcAft>
              <a:buNone/>
            </a:pPr>
            <a:r>
              <a:rPr lang="en-US" sz="1000"/>
              <a:t>PLOS One, 2015</a:t>
            </a:r>
            <a:endParaRPr sz="1000"/>
          </a:p>
          <a:p>
            <a:pPr marL="688340" lvl="0" indent="-343535" algn="l" rtl="0">
              <a:lnSpc>
                <a:spcPct val="117499"/>
              </a:lnSpc>
              <a:spcBef>
                <a:spcPts val="610"/>
              </a:spcBef>
              <a:spcAft>
                <a:spcPts val="0"/>
              </a:spcAft>
              <a:buClr>
                <a:schemeClr val="dk1"/>
              </a:buClr>
              <a:buSzPts val="1400"/>
              <a:buFont typeface="Arial"/>
              <a:buAutoNum type="alphaUcPeriod"/>
            </a:pPr>
            <a:r>
              <a:rPr lang="en-US"/>
              <a:t>Percentage read abundance of the 11 most abundant phyla as a result of bead beating intensity</a:t>
            </a:r>
            <a:endParaRPr/>
          </a:p>
          <a:p>
            <a:pPr marL="688340" lvl="0" indent="-343535" algn="l" rtl="0">
              <a:lnSpc>
                <a:spcPct val="117499"/>
              </a:lnSpc>
              <a:spcBef>
                <a:spcPts val="0"/>
              </a:spcBef>
              <a:spcAft>
                <a:spcPts val="0"/>
              </a:spcAft>
              <a:buClr>
                <a:schemeClr val="dk1"/>
              </a:buClr>
              <a:buSzPts val="1400"/>
              <a:buFont typeface="Arial"/>
              <a:buAutoNum type="alphaUcPeriod"/>
            </a:pPr>
            <a:r>
              <a:rPr lang="en-US"/>
              <a:t>PCA of samples with different bead beating intensities vs. samples taken at different dates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88324" y="175259"/>
            <a:ext cx="7767350" cy="81788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a:t>Microbes enable habitability on Earth by catalyzing  reactions of biogeochemical cycles</a:t>
            </a:r>
            <a:endParaRPr/>
          </a:p>
        </p:txBody>
      </p:sp>
      <p:pic>
        <p:nvPicPr>
          <p:cNvPr id="66" name="Google Shape;66;p4"/>
          <p:cNvPicPr preferRelativeResize="0"/>
          <p:nvPr/>
        </p:nvPicPr>
        <p:blipFill rotWithShape="1">
          <a:blip r:embed="rId3">
            <a:alphaModFix/>
          </a:blip>
          <a:srcRect/>
          <a:stretch/>
        </p:blipFill>
        <p:spPr>
          <a:xfrm>
            <a:off x="685800" y="2905607"/>
            <a:ext cx="2808815" cy="1952586"/>
          </a:xfrm>
          <a:prstGeom prst="rect">
            <a:avLst/>
          </a:prstGeom>
          <a:noFill/>
          <a:ln>
            <a:noFill/>
          </a:ln>
        </p:spPr>
      </p:pic>
      <p:sp>
        <p:nvSpPr>
          <p:cNvPr id="67" name="Google Shape;67;p4"/>
          <p:cNvSpPr txBox="1"/>
          <p:nvPr/>
        </p:nvSpPr>
        <p:spPr>
          <a:xfrm>
            <a:off x="853424" y="1146530"/>
            <a:ext cx="7406005" cy="3533981"/>
          </a:xfrm>
          <a:prstGeom prst="rect">
            <a:avLst/>
          </a:prstGeom>
          <a:noFill/>
          <a:ln>
            <a:noFill/>
          </a:ln>
        </p:spPr>
        <p:txBody>
          <a:bodyPr spcFirstLastPara="1" wrap="square" lIns="0" tIns="8255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The amount or % of elements on Earth remains constant</a:t>
            </a:r>
            <a:endParaRPr sz="2200" b="0" i="0" u="none" strike="noStrike" cap="none" dirty="0">
              <a:solidFill>
                <a:schemeClr val="dk1"/>
              </a:solidFill>
              <a:latin typeface="Arial"/>
              <a:ea typeface="Arial"/>
              <a:cs typeface="Arial"/>
              <a:sym typeface="Arial"/>
            </a:endParaRPr>
          </a:p>
          <a:p>
            <a:pPr marL="380365" marR="365125" lvl="0" indent="-368300" algn="l" rtl="0">
              <a:lnSpc>
                <a:spcPct val="117727"/>
              </a:lnSpc>
              <a:spcBef>
                <a:spcPts val="680"/>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Recycling of these elements, flux and bioavailability is  largely taken care of by microbes</a:t>
            </a:r>
            <a:endParaRPr sz="2200" b="0" i="0" u="none" strike="noStrike" cap="none" dirty="0">
              <a:solidFill>
                <a:schemeClr val="dk1"/>
              </a:solidFill>
              <a:latin typeface="Arial"/>
              <a:ea typeface="Arial"/>
              <a:cs typeface="Arial"/>
              <a:sym typeface="Arial"/>
            </a:endParaRPr>
          </a:p>
          <a:p>
            <a:pPr marL="380365" marR="0" lvl="0" indent="-368300" algn="l" rtl="0">
              <a:lnSpc>
                <a:spcPct val="100000"/>
              </a:lnSpc>
              <a:spcBef>
                <a:spcPts val="500"/>
              </a:spcBef>
              <a:spcAft>
                <a:spcPts val="0"/>
              </a:spcAft>
              <a:buClr>
                <a:srgbClr val="800000"/>
              </a:buClr>
              <a:buSzPts val="2200"/>
              <a:buFont typeface="Arial"/>
              <a:buChar char="■"/>
            </a:pPr>
            <a:r>
              <a:rPr lang="en-US" sz="2200" b="0" i="0" u="none" strike="noStrike" cap="none" dirty="0">
                <a:solidFill>
                  <a:schemeClr val="dk1"/>
                </a:solidFill>
                <a:latin typeface="Arial"/>
                <a:ea typeface="Arial"/>
                <a:cs typeface="Arial"/>
                <a:sym typeface="Arial"/>
              </a:rPr>
              <a:t>Best example to illustrate – nitrogen</a:t>
            </a:r>
            <a:endParaRPr sz="2200" b="0" i="0" u="none" strike="noStrike" cap="none" dirty="0">
              <a:solidFill>
                <a:schemeClr val="dk1"/>
              </a:solidFill>
              <a:latin typeface="Arial"/>
              <a:ea typeface="Arial"/>
              <a:cs typeface="Arial"/>
              <a:sym typeface="Arial"/>
            </a:endParaRPr>
          </a:p>
          <a:p>
            <a:pPr marL="3434715" marR="0" lvl="1" indent="-285750" algn="l" rtl="0">
              <a:lnSpc>
                <a:spcPct val="116428"/>
              </a:lnSpc>
              <a:spcBef>
                <a:spcPts val="193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78% of Earths atm is N2</a:t>
            </a:r>
            <a:endParaRPr sz="1400" b="0" i="0" u="none" strike="noStrike" cap="none" dirty="0">
              <a:solidFill>
                <a:schemeClr val="dk1"/>
              </a:solidFill>
              <a:latin typeface="Arial"/>
              <a:ea typeface="Arial"/>
              <a:cs typeface="Arial"/>
              <a:sym typeface="Arial"/>
            </a:endParaRPr>
          </a:p>
          <a:p>
            <a:pPr marL="3434715" marR="0" lvl="1" indent="-285750" algn="l" rtl="0">
              <a:lnSpc>
                <a:spcPct val="116428"/>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Required for important biological processes</a:t>
            </a:r>
            <a:endParaRPr sz="1400" b="0" i="0" u="none" strike="noStrike" cap="none" dirty="0">
              <a:solidFill>
                <a:schemeClr val="dk1"/>
              </a:solidFill>
              <a:latin typeface="Arial"/>
              <a:ea typeface="Arial"/>
              <a:cs typeface="Arial"/>
              <a:sym typeface="Arial"/>
            </a:endParaRPr>
          </a:p>
          <a:p>
            <a:pPr marL="3434715" marR="0" lvl="1" indent="-285750" algn="l" rtl="0">
              <a:lnSpc>
                <a:spcPct val="100000"/>
              </a:lnSpc>
              <a:spcBef>
                <a:spcPts val="25"/>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In gaseous form it is unavailable</a:t>
            </a:r>
            <a:endParaRPr sz="1400" b="0" i="0" u="none" strike="noStrike" cap="none" dirty="0">
              <a:solidFill>
                <a:schemeClr val="dk1"/>
              </a:solidFill>
              <a:latin typeface="Arial"/>
              <a:ea typeface="Arial"/>
              <a:cs typeface="Arial"/>
              <a:sym typeface="Arial"/>
            </a:endParaRPr>
          </a:p>
          <a:p>
            <a:pPr marL="3434715" marR="0" lvl="1" indent="-285750" algn="l" rtl="0">
              <a:lnSpc>
                <a:spcPct val="100000"/>
              </a:lnSpc>
              <a:spcBef>
                <a:spcPts val="2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In fact many processes are N2 limited</a:t>
            </a:r>
            <a:endParaRPr sz="1400" b="0" i="0" u="none" strike="noStrike" cap="none" dirty="0">
              <a:solidFill>
                <a:schemeClr val="dk1"/>
              </a:solidFill>
              <a:latin typeface="Arial"/>
              <a:ea typeface="Arial"/>
              <a:cs typeface="Arial"/>
              <a:sym typeface="Arial"/>
            </a:endParaRPr>
          </a:p>
          <a:p>
            <a:pPr marL="3434715" marR="385445" lvl="1" indent="-285750" algn="l" rtl="0">
              <a:lnSpc>
                <a:spcPct val="97800"/>
              </a:lnSpc>
              <a:spcBef>
                <a:spcPts val="60"/>
              </a:spcBef>
              <a:spcAft>
                <a:spcPts val="0"/>
              </a:spcAft>
              <a:buClr>
                <a:schemeClr val="dk1"/>
              </a:buClr>
              <a:buSzPts val="1400"/>
              <a:buFont typeface="Arial"/>
              <a:buChar char="•"/>
            </a:pPr>
            <a:r>
              <a:rPr lang="en-US" sz="1400" b="0" i="0" u="none" strike="noStrike" cap="none" dirty="0">
                <a:solidFill>
                  <a:schemeClr val="dk1"/>
                </a:solidFill>
                <a:latin typeface="Arial"/>
                <a:ea typeface="Arial"/>
                <a:cs typeface="Arial"/>
                <a:sym typeface="Arial"/>
              </a:rPr>
              <a:t>Making N2 bioavailable in a form that can be  </a:t>
            </a:r>
            <a:r>
              <a:rPr lang="en-US" dirty="0">
                <a:solidFill>
                  <a:schemeClr val="dk1"/>
                </a:solidFill>
              </a:rPr>
              <a:t>by eukaryotes </a:t>
            </a:r>
            <a:r>
              <a:rPr lang="en-US" sz="1400" b="0" i="0" u="none" strike="noStrike" cap="none" dirty="0">
                <a:solidFill>
                  <a:schemeClr val="dk1"/>
                </a:solidFill>
                <a:latin typeface="Arial"/>
                <a:ea typeface="Arial"/>
                <a:cs typeface="Arial"/>
                <a:sym typeface="Arial"/>
              </a:rPr>
              <a:t>is completely on the  shoulders of microbes</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0"/>
          <p:cNvSpPr txBox="1"/>
          <p:nvPr/>
        </p:nvSpPr>
        <p:spPr>
          <a:xfrm>
            <a:off x="612006" y="89915"/>
            <a:ext cx="791083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a:solidFill>
                  <a:schemeClr val="dk1"/>
                </a:solidFill>
                <a:latin typeface="Arial"/>
                <a:ea typeface="Arial"/>
                <a:cs typeface="Arial"/>
                <a:sym typeface="Arial"/>
              </a:rPr>
              <a:t>Selection of primers and region of 16S gene influence microbial profile</a:t>
            </a:r>
            <a:endParaRPr sz="2000">
              <a:solidFill>
                <a:schemeClr val="dk1"/>
              </a:solidFill>
              <a:latin typeface="Arial"/>
              <a:ea typeface="Arial"/>
              <a:cs typeface="Arial"/>
              <a:sym typeface="Arial"/>
            </a:endParaRPr>
          </a:p>
        </p:txBody>
      </p:sp>
      <p:pic>
        <p:nvPicPr>
          <p:cNvPr id="421" name="Google Shape;421;p40"/>
          <p:cNvPicPr preferRelativeResize="0"/>
          <p:nvPr/>
        </p:nvPicPr>
        <p:blipFill rotWithShape="1">
          <a:blip r:embed="rId3">
            <a:alphaModFix/>
          </a:blip>
          <a:srcRect/>
          <a:stretch/>
        </p:blipFill>
        <p:spPr>
          <a:xfrm>
            <a:off x="361699" y="440334"/>
            <a:ext cx="4469913" cy="4462016"/>
          </a:xfrm>
          <a:prstGeom prst="rect">
            <a:avLst/>
          </a:prstGeom>
          <a:noFill/>
          <a:ln>
            <a:noFill/>
          </a:ln>
        </p:spPr>
      </p:pic>
      <p:sp>
        <p:nvSpPr>
          <p:cNvPr id="422" name="Google Shape;422;p40"/>
          <p:cNvSpPr txBox="1"/>
          <p:nvPr/>
        </p:nvSpPr>
        <p:spPr>
          <a:xfrm>
            <a:off x="5062174" y="2229611"/>
            <a:ext cx="2569210" cy="440055"/>
          </a:xfrm>
          <a:prstGeom prst="rect">
            <a:avLst/>
          </a:prstGeom>
          <a:noFill/>
          <a:ln>
            <a:noFill/>
          </a:ln>
        </p:spPr>
        <p:txBody>
          <a:bodyPr spcFirstLastPara="1" wrap="square" lIns="0" tIns="29825" rIns="0" bIns="0" anchor="t" anchorCtr="0">
            <a:spAutoFit/>
          </a:bodyPr>
          <a:lstStyle/>
          <a:p>
            <a:pPr marL="12700" marR="5080" lvl="0" indent="0" algn="l" rtl="0">
              <a:lnSpc>
                <a:spcPct val="112857"/>
              </a:lnSpc>
              <a:spcBef>
                <a:spcPts val="0"/>
              </a:spcBef>
              <a:spcAft>
                <a:spcPts val="0"/>
              </a:spcAft>
              <a:buNone/>
            </a:pPr>
            <a:r>
              <a:rPr lang="en-US" sz="1400">
                <a:solidFill>
                  <a:schemeClr val="dk1"/>
                </a:solidFill>
                <a:latin typeface="Arial"/>
                <a:ea typeface="Arial"/>
                <a:cs typeface="Arial"/>
                <a:sym typeface="Arial"/>
              </a:rPr>
              <a:t>V2, V4, V6-V7 regions produced  consistent results</a:t>
            </a:r>
            <a:endParaRPr sz="14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1"/>
          <p:cNvPicPr preferRelativeResize="0"/>
          <p:nvPr/>
        </p:nvPicPr>
        <p:blipFill rotWithShape="1">
          <a:blip r:embed="rId3">
            <a:alphaModFix/>
          </a:blip>
          <a:srcRect/>
          <a:stretch/>
        </p:blipFill>
        <p:spPr>
          <a:xfrm>
            <a:off x="104051" y="128612"/>
            <a:ext cx="5182284" cy="4654168"/>
          </a:xfrm>
          <a:prstGeom prst="rect">
            <a:avLst/>
          </a:prstGeom>
          <a:noFill/>
          <a:ln>
            <a:noFill/>
          </a:ln>
        </p:spPr>
      </p:pic>
      <p:sp>
        <p:nvSpPr>
          <p:cNvPr id="428" name="Google Shape;428;p41"/>
          <p:cNvSpPr txBox="1"/>
          <p:nvPr/>
        </p:nvSpPr>
        <p:spPr>
          <a:xfrm>
            <a:off x="5364720" y="446532"/>
            <a:ext cx="3335654" cy="4073525"/>
          </a:xfrm>
          <a:prstGeom prst="rect">
            <a:avLst/>
          </a:prstGeom>
          <a:noFill/>
          <a:ln>
            <a:noFill/>
          </a:ln>
        </p:spPr>
        <p:txBody>
          <a:bodyPr spcFirstLastPara="1" wrap="square" lIns="0" tIns="26650" rIns="0" bIns="0" anchor="t" anchorCtr="0">
            <a:spAutoFit/>
          </a:bodyPr>
          <a:lstStyle/>
          <a:p>
            <a:pPr marL="298450" marR="445134" lvl="0" indent="-285750" algn="l" rtl="0">
              <a:lnSpc>
                <a:spcPct val="115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V2, V3 and V6 contain maximum  nucleotide heterogeneity</a:t>
            </a:r>
            <a:endParaRPr sz="1400">
              <a:solidFill>
                <a:schemeClr val="dk1"/>
              </a:solidFill>
              <a:latin typeface="Arial"/>
              <a:ea typeface="Arial"/>
              <a:cs typeface="Arial"/>
              <a:sym typeface="Arial"/>
            </a:endParaRPr>
          </a:p>
          <a:p>
            <a:pPr marL="298450" marR="0" lvl="0" indent="-286385" algn="l" rtl="0">
              <a:lnSpc>
                <a:spcPct val="116785"/>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V6 is the shortest hypervariable region</a:t>
            </a:r>
            <a:endParaRPr sz="1400">
              <a:solidFill>
                <a:schemeClr val="dk1"/>
              </a:solidFill>
              <a:latin typeface="Arial"/>
              <a:ea typeface="Arial"/>
              <a:cs typeface="Arial"/>
              <a:sym typeface="Arial"/>
            </a:endParaRPr>
          </a:p>
          <a:p>
            <a:pPr marL="298450" marR="781685" lvl="0" indent="0" algn="l" rtl="0">
              <a:lnSpc>
                <a:spcPct val="101400"/>
              </a:lnSpc>
              <a:spcBef>
                <a:spcPts val="0"/>
              </a:spcBef>
              <a:spcAft>
                <a:spcPts val="0"/>
              </a:spcAft>
              <a:buNone/>
            </a:pPr>
            <a:r>
              <a:rPr lang="en-US" sz="1400">
                <a:solidFill>
                  <a:schemeClr val="dk1"/>
                </a:solidFill>
                <a:latin typeface="Arial"/>
                <a:ea typeface="Arial"/>
                <a:cs typeface="Arial"/>
                <a:sym typeface="Arial"/>
              </a:rPr>
              <a:t>with the maximum sequence  heterogeneity</a:t>
            </a:r>
            <a:endParaRPr sz="1400">
              <a:solidFill>
                <a:schemeClr val="dk1"/>
              </a:solidFill>
              <a:latin typeface="Arial"/>
              <a:ea typeface="Arial"/>
              <a:cs typeface="Arial"/>
              <a:sym typeface="Arial"/>
            </a:endParaRPr>
          </a:p>
          <a:p>
            <a:pPr marL="298450" marR="367665" lvl="0" indent="-285750" algn="l" rtl="0">
              <a:lnSpc>
                <a:spcPct val="115000"/>
              </a:lnSpc>
              <a:spcBef>
                <a:spcPts val="135"/>
              </a:spcBef>
              <a:spcAft>
                <a:spcPts val="0"/>
              </a:spcAft>
              <a:buClr>
                <a:schemeClr val="dk1"/>
              </a:buClr>
              <a:buSzPts val="1400"/>
              <a:buFont typeface="Arial"/>
              <a:buChar char="•"/>
            </a:pPr>
            <a:r>
              <a:rPr lang="en-US" sz="1400">
                <a:solidFill>
                  <a:schemeClr val="dk1"/>
                </a:solidFill>
                <a:latin typeface="Arial"/>
                <a:ea typeface="Arial"/>
                <a:cs typeface="Arial"/>
                <a:sym typeface="Arial"/>
              </a:rPr>
              <a:t>V1 is best target for distinguishing  pathogenic </a:t>
            </a:r>
            <a:r>
              <a:rPr lang="en-US" sz="1400" i="1">
                <a:solidFill>
                  <a:schemeClr val="dk1"/>
                </a:solidFill>
                <a:latin typeface="Arial"/>
                <a:ea typeface="Arial"/>
                <a:cs typeface="Arial"/>
                <a:sym typeface="Arial"/>
              </a:rPr>
              <a:t>S aureus</a:t>
            </a:r>
            <a:endParaRPr sz="1400">
              <a:solidFill>
                <a:schemeClr val="dk1"/>
              </a:solidFill>
              <a:latin typeface="Arial"/>
              <a:ea typeface="Arial"/>
              <a:cs typeface="Arial"/>
              <a:sym typeface="Arial"/>
            </a:endParaRPr>
          </a:p>
          <a:p>
            <a:pPr marL="298450" marR="0" lvl="0" indent="-286385" algn="l" rtl="0">
              <a:lnSpc>
                <a:spcPct val="116785"/>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V2 and V3 are excellent targets for</a:t>
            </a:r>
            <a:endParaRPr sz="1400">
              <a:solidFill>
                <a:schemeClr val="dk1"/>
              </a:solidFill>
              <a:latin typeface="Arial"/>
              <a:ea typeface="Arial"/>
              <a:cs typeface="Arial"/>
              <a:sym typeface="Arial"/>
            </a:endParaRPr>
          </a:p>
          <a:p>
            <a:pPr marL="298450" marR="92075" lvl="0" indent="0" algn="l" rtl="0">
              <a:lnSpc>
                <a:spcPct val="101400"/>
              </a:lnSpc>
              <a:spcBef>
                <a:spcPts val="0"/>
              </a:spcBef>
              <a:spcAft>
                <a:spcPts val="0"/>
              </a:spcAft>
              <a:buNone/>
            </a:pPr>
            <a:r>
              <a:rPr lang="en-US" sz="1400">
                <a:solidFill>
                  <a:schemeClr val="dk1"/>
                </a:solidFill>
                <a:latin typeface="Arial"/>
                <a:ea typeface="Arial"/>
                <a:cs typeface="Arial"/>
                <a:sym typeface="Arial"/>
              </a:rPr>
              <a:t>speciation among </a:t>
            </a:r>
            <a:r>
              <a:rPr lang="en-US" sz="1400" i="1">
                <a:solidFill>
                  <a:schemeClr val="dk1"/>
                </a:solidFill>
                <a:latin typeface="Arial"/>
                <a:ea typeface="Arial"/>
                <a:cs typeface="Arial"/>
                <a:sym typeface="Arial"/>
              </a:rPr>
              <a:t>Staph </a:t>
            </a:r>
            <a:r>
              <a:rPr lang="en-US" sz="1400">
                <a:solidFill>
                  <a:schemeClr val="dk1"/>
                </a:solidFill>
                <a:latin typeface="Arial"/>
                <a:ea typeface="Arial"/>
                <a:cs typeface="Arial"/>
                <a:sym typeface="Arial"/>
              </a:rPr>
              <a:t>and </a:t>
            </a:r>
            <a:r>
              <a:rPr lang="en-US" sz="1400" i="1">
                <a:solidFill>
                  <a:schemeClr val="dk1"/>
                </a:solidFill>
                <a:latin typeface="Arial"/>
                <a:ea typeface="Arial"/>
                <a:cs typeface="Arial"/>
                <a:sym typeface="Arial"/>
              </a:rPr>
              <a:t>Strep  </a:t>
            </a:r>
            <a:r>
              <a:rPr lang="en-US" sz="1400">
                <a:solidFill>
                  <a:schemeClr val="dk1"/>
                </a:solidFill>
                <a:latin typeface="Arial"/>
                <a:ea typeface="Arial"/>
                <a:cs typeface="Arial"/>
                <a:sym typeface="Arial"/>
              </a:rPr>
              <a:t>pathogens as well as </a:t>
            </a:r>
            <a:r>
              <a:rPr lang="en-US" sz="1400" i="1">
                <a:solidFill>
                  <a:schemeClr val="dk1"/>
                </a:solidFill>
                <a:latin typeface="Arial"/>
                <a:ea typeface="Arial"/>
                <a:cs typeface="Arial"/>
                <a:sym typeface="Arial"/>
              </a:rPr>
              <a:t>Clostridium </a:t>
            </a:r>
            <a:r>
              <a:rPr lang="en-US" sz="1400">
                <a:solidFill>
                  <a:schemeClr val="dk1"/>
                </a:solidFill>
                <a:latin typeface="Arial"/>
                <a:ea typeface="Arial"/>
                <a:cs typeface="Arial"/>
                <a:sym typeface="Arial"/>
              </a:rPr>
              <a:t>and  </a:t>
            </a:r>
            <a:r>
              <a:rPr lang="en-US" sz="1400" i="1">
                <a:solidFill>
                  <a:schemeClr val="dk1"/>
                </a:solidFill>
                <a:latin typeface="Arial"/>
                <a:ea typeface="Arial"/>
                <a:cs typeface="Arial"/>
                <a:sym typeface="Arial"/>
              </a:rPr>
              <a:t>Neisseria </a:t>
            </a:r>
            <a:r>
              <a:rPr lang="en-US" sz="1400">
                <a:solidFill>
                  <a:schemeClr val="dk1"/>
                </a:solidFill>
                <a:latin typeface="Arial"/>
                <a:ea typeface="Arial"/>
                <a:cs typeface="Arial"/>
                <a:sym typeface="Arial"/>
              </a:rPr>
              <a:t>species</a:t>
            </a:r>
            <a:endParaRPr sz="1400">
              <a:solidFill>
                <a:schemeClr val="dk1"/>
              </a:solidFill>
              <a:latin typeface="Arial"/>
              <a:ea typeface="Arial"/>
              <a:cs typeface="Arial"/>
              <a:sym typeface="Arial"/>
            </a:endParaRPr>
          </a:p>
          <a:p>
            <a:pPr marL="297815" marR="0" lvl="0" indent="-285750" algn="l" rtl="0">
              <a:lnSpc>
                <a:spcPct val="1150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V2 especially useful for speciation of</a:t>
            </a:r>
            <a:endParaRPr sz="1400">
              <a:solidFill>
                <a:schemeClr val="dk1"/>
              </a:solidFill>
              <a:latin typeface="Arial"/>
              <a:ea typeface="Arial"/>
              <a:cs typeface="Arial"/>
              <a:sym typeface="Arial"/>
            </a:endParaRPr>
          </a:p>
          <a:p>
            <a:pPr marL="297815" marR="64135" lvl="0" indent="0" algn="l" rtl="0">
              <a:lnSpc>
                <a:spcPct val="121428"/>
              </a:lnSpc>
              <a:spcBef>
                <a:spcPts val="40"/>
              </a:spcBef>
              <a:spcAft>
                <a:spcPts val="0"/>
              </a:spcAft>
              <a:buNone/>
            </a:pPr>
            <a:r>
              <a:rPr lang="en-US" sz="1400" i="1">
                <a:solidFill>
                  <a:schemeClr val="dk1"/>
                </a:solidFill>
                <a:latin typeface="Arial"/>
                <a:ea typeface="Arial"/>
                <a:cs typeface="Arial"/>
                <a:sym typeface="Arial"/>
              </a:rPr>
              <a:t>Mycobacterium sp</a:t>
            </a:r>
            <a:r>
              <a:rPr lang="en-US" sz="1400">
                <a:solidFill>
                  <a:schemeClr val="dk1"/>
                </a:solidFill>
                <a:latin typeface="Arial"/>
                <a:ea typeface="Arial"/>
                <a:cs typeface="Arial"/>
                <a:sym typeface="Arial"/>
              </a:rPr>
              <a:t>. and detection of </a:t>
            </a:r>
            <a:r>
              <a:rPr lang="en-US" sz="1400" i="1">
                <a:solidFill>
                  <a:schemeClr val="dk1"/>
                </a:solidFill>
                <a:latin typeface="Arial"/>
                <a:ea typeface="Arial"/>
                <a:cs typeface="Arial"/>
                <a:sym typeface="Arial"/>
              </a:rPr>
              <a:t>E  coli O157:H7</a:t>
            </a:r>
            <a:endParaRPr sz="1400">
              <a:solidFill>
                <a:schemeClr val="dk1"/>
              </a:solidFill>
              <a:latin typeface="Arial"/>
              <a:ea typeface="Arial"/>
              <a:cs typeface="Arial"/>
              <a:sym typeface="Arial"/>
            </a:endParaRPr>
          </a:p>
          <a:p>
            <a:pPr marL="297815" marR="0" lvl="0" indent="-285750" algn="l" rtl="0">
              <a:lnSpc>
                <a:spcPct val="117857"/>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V3 useful for speciation of</a:t>
            </a:r>
            <a:endParaRPr sz="1400">
              <a:solidFill>
                <a:schemeClr val="dk1"/>
              </a:solidFill>
              <a:latin typeface="Arial"/>
              <a:ea typeface="Arial"/>
              <a:cs typeface="Arial"/>
              <a:sym typeface="Arial"/>
            </a:endParaRPr>
          </a:p>
          <a:p>
            <a:pPr marL="297815" marR="0" lvl="0" indent="0" algn="l" rtl="0">
              <a:lnSpc>
                <a:spcPct val="117499"/>
              </a:lnSpc>
              <a:spcBef>
                <a:spcPts val="25"/>
              </a:spcBef>
              <a:spcAft>
                <a:spcPts val="0"/>
              </a:spcAft>
              <a:buNone/>
            </a:pPr>
            <a:r>
              <a:rPr lang="en-US" sz="1400" i="1">
                <a:solidFill>
                  <a:schemeClr val="dk1"/>
                </a:solidFill>
                <a:latin typeface="Arial"/>
                <a:ea typeface="Arial"/>
                <a:cs typeface="Arial"/>
                <a:sym typeface="Arial"/>
              </a:rPr>
              <a:t>Haemophilus sp</a:t>
            </a:r>
            <a:endParaRPr sz="1400">
              <a:solidFill>
                <a:schemeClr val="dk1"/>
              </a:solidFill>
              <a:latin typeface="Arial"/>
              <a:ea typeface="Arial"/>
              <a:cs typeface="Arial"/>
              <a:sym typeface="Arial"/>
            </a:endParaRPr>
          </a:p>
          <a:p>
            <a:pPr marL="297815" marR="139700" lvl="0" indent="-285750" algn="l" rtl="0">
              <a:lnSpc>
                <a:spcPct val="120000"/>
              </a:lnSpc>
              <a:spcBef>
                <a:spcPts val="20"/>
              </a:spcBef>
              <a:spcAft>
                <a:spcPts val="0"/>
              </a:spcAft>
              <a:buClr>
                <a:schemeClr val="dk1"/>
              </a:buClr>
              <a:buSzPts val="1400"/>
              <a:buFont typeface="Arial"/>
              <a:buChar char="•"/>
            </a:pPr>
            <a:r>
              <a:rPr lang="en-US" sz="1400">
                <a:solidFill>
                  <a:schemeClr val="dk1"/>
                </a:solidFill>
                <a:latin typeface="Arial"/>
                <a:ea typeface="Arial"/>
                <a:cs typeface="Arial"/>
                <a:sym typeface="Arial"/>
              </a:rPr>
              <a:t>V6 best target for probe based PCR  assays to identify CDC select agents</a:t>
            </a:r>
            <a:endParaRPr sz="1400">
              <a:solidFill>
                <a:schemeClr val="dk1"/>
              </a:solidFill>
              <a:latin typeface="Arial"/>
              <a:ea typeface="Arial"/>
              <a:cs typeface="Arial"/>
              <a:sym typeface="Arial"/>
            </a:endParaRPr>
          </a:p>
          <a:p>
            <a:pPr marL="297815" marR="0" lvl="0" indent="0" algn="l" rtl="0">
              <a:lnSpc>
                <a:spcPct val="117857"/>
              </a:lnSpc>
              <a:spcBef>
                <a:spcPts val="0"/>
              </a:spcBef>
              <a:spcAft>
                <a:spcPts val="0"/>
              </a:spcAft>
              <a:buNone/>
            </a:pPr>
            <a:r>
              <a:rPr lang="en-US" sz="1400">
                <a:solidFill>
                  <a:schemeClr val="dk1"/>
                </a:solidFill>
                <a:latin typeface="Arial"/>
                <a:ea typeface="Arial"/>
                <a:cs typeface="Arial"/>
                <a:sym typeface="Arial"/>
              </a:rPr>
              <a:t>(bio-terrorism agents)</a:t>
            </a:r>
            <a:endParaRPr sz="14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pic>
        <p:nvPicPr>
          <p:cNvPr id="433" name="Google Shape;433;p42"/>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434" name="Google Shape;434;p42"/>
          <p:cNvSpPr txBox="1">
            <a:spLocks noGrp="1"/>
          </p:cNvSpPr>
          <p:nvPr>
            <p:ph type="title"/>
          </p:nvPr>
        </p:nvSpPr>
        <p:spPr>
          <a:xfrm>
            <a:off x="688324" y="571500"/>
            <a:ext cx="3608704"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Purification of amplicons</a:t>
            </a:r>
            <a:endParaRPr/>
          </a:p>
        </p:txBody>
      </p:sp>
      <p:sp>
        <p:nvSpPr>
          <p:cNvPr id="435" name="Google Shape;435;p42"/>
          <p:cNvSpPr txBox="1"/>
          <p:nvPr/>
        </p:nvSpPr>
        <p:spPr>
          <a:xfrm>
            <a:off x="777224" y="1116076"/>
            <a:ext cx="7187565" cy="705485"/>
          </a:xfrm>
          <a:prstGeom prst="rect">
            <a:avLst/>
          </a:prstGeom>
          <a:noFill/>
          <a:ln>
            <a:noFill/>
          </a:ln>
        </p:spPr>
        <p:txBody>
          <a:bodyPr spcFirstLastPara="1" wrap="square" lIns="0" tIns="3175" rIns="0" bIns="0" anchor="t" anchorCtr="0">
            <a:spAutoFit/>
          </a:bodyPr>
          <a:lstStyle/>
          <a:p>
            <a:pPr marL="380365" marR="5080" lvl="0" indent="-368300" algn="l" rtl="0">
              <a:lnSpc>
                <a:spcPct val="102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After one –step or two-step PCR, products are cleaned  up using AMpure beads</a:t>
            </a:r>
            <a:endParaRPr sz="2200">
              <a:solidFill>
                <a:schemeClr val="dk1"/>
              </a:solidFill>
              <a:latin typeface="Arial"/>
              <a:ea typeface="Arial"/>
              <a:cs typeface="Arial"/>
              <a:sym typeface="Arial"/>
            </a:endParaRPr>
          </a:p>
        </p:txBody>
      </p:sp>
      <p:pic>
        <p:nvPicPr>
          <p:cNvPr id="436" name="Google Shape;436;p42"/>
          <p:cNvPicPr preferRelativeResize="0"/>
          <p:nvPr/>
        </p:nvPicPr>
        <p:blipFill rotWithShape="1">
          <a:blip r:embed="rId4">
            <a:alphaModFix/>
          </a:blip>
          <a:srcRect/>
          <a:stretch/>
        </p:blipFill>
        <p:spPr>
          <a:xfrm>
            <a:off x="980617" y="2005839"/>
            <a:ext cx="7180499" cy="234146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3"/>
          <p:cNvSpPr txBox="1"/>
          <p:nvPr/>
        </p:nvSpPr>
        <p:spPr>
          <a:xfrm>
            <a:off x="1005545" y="1558035"/>
            <a:ext cx="7204709" cy="2900045"/>
          </a:xfrm>
          <a:prstGeom prst="rect">
            <a:avLst/>
          </a:prstGeom>
          <a:noFill/>
          <a:ln>
            <a:noFill/>
          </a:ln>
        </p:spPr>
        <p:txBody>
          <a:bodyPr spcFirstLastPara="1" wrap="square" lIns="0" tIns="3175" rIns="0" bIns="0" anchor="t" anchorCtr="0">
            <a:spAutoFit/>
          </a:bodyPr>
          <a:lstStyle/>
          <a:p>
            <a:pPr marL="381000" marR="736600" lvl="0" indent="-368300" algn="l" rtl="0">
              <a:lnSpc>
                <a:spcPct val="102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Gel Electrophoresis and quantification of cleaned  amplicon products</a:t>
            </a:r>
            <a:endParaRPr sz="2200">
              <a:solidFill>
                <a:schemeClr val="dk1"/>
              </a:solidFill>
              <a:latin typeface="Arial"/>
              <a:ea typeface="Arial"/>
              <a:cs typeface="Arial"/>
              <a:sym typeface="Arial"/>
            </a:endParaRPr>
          </a:p>
          <a:p>
            <a:pPr marL="838200" marR="0" lvl="1" indent="-343535" algn="l" rtl="0">
              <a:lnSpc>
                <a:spcPct val="100000"/>
              </a:lnSpc>
              <a:spcBef>
                <a:spcPts val="445"/>
              </a:spcBef>
              <a:spcAft>
                <a:spcPts val="0"/>
              </a:spcAft>
              <a:buClr>
                <a:srgbClr val="CC3300"/>
              </a:buClr>
              <a:buSzPts val="1800"/>
              <a:buFont typeface="Arial"/>
              <a:buChar char="■"/>
            </a:pPr>
            <a:r>
              <a:rPr lang="en-US" sz="1800" b="0" i="0" u="none" strike="noStrike" cap="none">
                <a:solidFill>
                  <a:schemeClr val="dk1"/>
                </a:solidFill>
                <a:latin typeface="Arial"/>
                <a:ea typeface="Arial"/>
                <a:cs typeface="Arial"/>
                <a:sym typeface="Arial"/>
              </a:rPr>
              <a:t>Qubit</a:t>
            </a:r>
            <a:endParaRPr sz="1800" b="0" i="0" u="none" strike="noStrike" cap="none">
              <a:solidFill>
                <a:schemeClr val="dk1"/>
              </a:solidFill>
              <a:latin typeface="Arial"/>
              <a:ea typeface="Arial"/>
              <a:cs typeface="Arial"/>
              <a:sym typeface="Arial"/>
            </a:endParaRPr>
          </a:p>
          <a:p>
            <a:pPr marL="380365" marR="5080" lvl="0" indent="-368300" algn="l" rtl="0">
              <a:lnSpc>
                <a:spcPct val="100499"/>
              </a:lnSpc>
              <a:spcBef>
                <a:spcPts val="525"/>
              </a:spcBef>
              <a:spcAft>
                <a:spcPts val="0"/>
              </a:spcAft>
              <a:buClr>
                <a:srgbClr val="800000"/>
              </a:buClr>
              <a:buSzPts val="2200"/>
              <a:buFont typeface="Arial"/>
              <a:buChar char="■"/>
            </a:pPr>
            <a:r>
              <a:rPr lang="en-US" sz="2200">
                <a:solidFill>
                  <a:schemeClr val="dk1"/>
                </a:solidFill>
                <a:latin typeface="Arial"/>
                <a:ea typeface="Arial"/>
                <a:cs typeface="Arial"/>
                <a:sym typeface="Arial"/>
              </a:rPr>
              <a:t>Sample pooling – equimolar concentrations (how many  samples do you want to pool? How many reads per  sample?</a:t>
            </a:r>
            <a:endParaRPr sz="2200">
              <a:solidFill>
                <a:schemeClr val="dk1"/>
              </a:solidFill>
              <a:latin typeface="Arial"/>
              <a:ea typeface="Arial"/>
              <a:cs typeface="Arial"/>
              <a:sym typeface="Arial"/>
            </a:endParaRPr>
          </a:p>
          <a:p>
            <a:pPr marL="380365" marR="0" lvl="0" indent="-368300" algn="l" rtl="0">
              <a:lnSpc>
                <a:spcPct val="100000"/>
              </a:lnSpc>
              <a:spcBef>
                <a:spcPts val="455"/>
              </a:spcBef>
              <a:spcAft>
                <a:spcPts val="0"/>
              </a:spcAft>
              <a:buClr>
                <a:srgbClr val="800000"/>
              </a:buClr>
              <a:buSzPts val="2200"/>
              <a:buFont typeface="Arial"/>
              <a:buChar char="■"/>
            </a:pPr>
            <a:r>
              <a:rPr lang="en-US" sz="2200">
                <a:solidFill>
                  <a:schemeClr val="dk1"/>
                </a:solidFill>
                <a:latin typeface="Arial"/>
                <a:ea typeface="Arial"/>
                <a:cs typeface="Arial"/>
                <a:sym typeface="Arial"/>
              </a:rPr>
              <a:t>Gel extraction of pooled product</a:t>
            </a:r>
            <a:endParaRPr sz="2200">
              <a:solidFill>
                <a:schemeClr val="dk1"/>
              </a:solidFill>
              <a:latin typeface="Arial"/>
              <a:ea typeface="Arial"/>
              <a:cs typeface="Arial"/>
              <a:sym typeface="Arial"/>
            </a:endParaRPr>
          </a:p>
          <a:p>
            <a:pPr marL="380365" marR="0" lvl="0" indent="-368300" algn="l" rtl="0">
              <a:lnSpc>
                <a:spcPct val="100000"/>
              </a:lnSpc>
              <a:spcBef>
                <a:spcPts val="455"/>
              </a:spcBef>
              <a:spcAft>
                <a:spcPts val="0"/>
              </a:spcAft>
              <a:buClr>
                <a:srgbClr val="800000"/>
              </a:buClr>
              <a:buSzPts val="2200"/>
              <a:buFont typeface="Arial"/>
              <a:buChar char="■"/>
            </a:pPr>
            <a:r>
              <a:rPr lang="en-US" sz="2200">
                <a:solidFill>
                  <a:schemeClr val="dk1"/>
                </a:solidFill>
                <a:latin typeface="Arial"/>
                <a:ea typeface="Arial"/>
                <a:cs typeface="Arial"/>
                <a:sym typeface="Arial"/>
              </a:rPr>
              <a:t>Final clean up (Qiagen kit) and QC</a:t>
            </a:r>
            <a:endParaRPr sz="22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pic>
        <p:nvPicPr>
          <p:cNvPr id="446" name="Google Shape;446;p44"/>
          <p:cNvPicPr preferRelativeResize="0"/>
          <p:nvPr/>
        </p:nvPicPr>
        <p:blipFill rotWithShape="1">
          <a:blip r:embed="rId3">
            <a:alphaModFix/>
          </a:blip>
          <a:srcRect/>
          <a:stretch/>
        </p:blipFill>
        <p:spPr>
          <a:xfrm>
            <a:off x="7141464" y="4593335"/>
            <a:ext cx="1621535" cy="341375"/>
          </a:xfrm>
          <a:prstGeom prst="rect">
            <a:avLst/>
          </a:prstGeom>
          <a:noFill/>
          <a:ln>
            <a:noFill/>
          </a:ln>
        </p:spPr>
      </p:pic>
      <p:pic>
        <p:nvPicPr>
          <p:cNvPr id="447" name="Google Shape;447;p44"/>
          <p:cNvPicPr preferRelativeResize="0"/>
          <p:nvPr/>
        </p:nvPicPr>
        <p:blipFill rotWithShape="1">
          <a:blip r:embed="rId4">
            <a:alphaModFix/>
          </a:blip>
          <a:srcRect/>
          <a:stretch/>
        </p:blipFill>
        <p:spPr>
          <a:xfrm>
            <a:off x="549706" y="96456"/>
            <a:ext cx="6031021" cy="4975707"/>
          </a:xfrm>
          <a:prstGeom prst="rect">
            <a:avLst/>
          </a:prstGeom>
          <a:noFill/>
          <a:ln>
            <a:noFill/>
          </a:ln>
        </p:spPr>
      </p:pic>
      <p:sp>
        <p:nvSpPr>
          <p:cNvPr id="448" name="Google Shape;448;p44"/>
          <p:cNvSpPr txBox="1"/>
          <p:nvPr/>
        </p:nvSpPr>
        <p:spPr>
          <a:xfrm rot="-5400000">
            <a:off x="-1810324" y="2459477"/>
            <a:ext cx="4164965" cy="281305"/>
          </a:xfrm>
          <a:prstGeom prst="rect">
            <a:avLst/>
          </a:prstGeom>
          <a:noFill/>
          <a:ln>
            <a:noFill/>
          </a:ln>
        </p:spPr>
        <p:txBody>
          <a:bodyPr spcFirstLastPara="1" wrap="square" lIns="0" tIns="0" rIns="0" bIns="0" anchor="t" anchorCtr="0">
            <a:spAutoFit/>
          </a:bodyPr>
          <a:lstStyle/>
          <a:p>
            <a:pPr marL="12700" marR="0" lvl="0" indent="0" algn="l" rtl="0">
              <a:lnSpc>
                <a:spcPct val="116111"/>
              </a:lnSpc>
              <a:spcBef>
                <a:spcPts val="0"/>
              </a:spcBef>
              <a:spcAft>
                <a:spcPts val="0"/>
              </a:spcAft>
              <a:buNone/>
            </a:pPr>
            <a:r>
              <a:rPr lang="en-US" sz="1800">
                <a:solidFill>
                  <a:schemeClr val="dk1"/>
                </a:solidFill>
                <a:latin typeface="Arial"/>
                <a:ea typeface="Arial"/>
                <a:cs typeface="Arial"/>
                <a:sym typeface="Arial"/>
              </a:rPr>
              <a:t>Summary of 16S rRNA library prep steps</a:t>
            </a:r>
            <a:endParaRPr sz="18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5"/>
          <p:cNvSpPr txBox="1"/>
          <p:nvPr/>
        </p:nvSpPr>
        <p:spPr>
          <a:xfrm>
            <a:off x="688324" y="571500"/>
            <a:ext cx="6565900"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rgbClr val="000000"/>
              </a:buClr>
              <a:buSzPts val="2500"/>
              <a:buFont typeface="Arial"/>
              <a:buChar char="●"/>
            </a:pPr>
            <a:r>
              <a:rPr lang="en-US" sz="2600" u="sng" dirty="0">
                <a:solidFill>
                  <a:srgbClr val="6F89F7"/>
                </a:solidFill>
                <a:latin typeface="Arial"/>
                <a:ea typeface="Arial"/>
                <a:cs typeface="Arial"/>
                <a:sym typeface="Arial"/>
              </a:rPr>
              <a:t>Amplicon Sequencing Library Prep- PacBio</a:t>
            </a:r>
            <a:endParaRPr sz="2600" dirty="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6"/>
          <p:cNvSpPr txBox="1">
            <a:spLocks noGrp="1"/>
          </p:cNvSpPr>
          <p:nvPr>
            <p:ph type="title"/>
          </p:nvPr>
        </p:nvSpPr>
        <p:spPr>
          <a:xfrm>
            <a:off x="656220" y="358140"/>
            <a:ext cx="573786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Overview of generic amplicon workflow</a:t>
            </a:r>
            <a:endParaRPr/>
          </a:p>
        </p:txBody>
      </p:sp>
      <p:sp>
        <p:nvSpPr>
          <p:cNvPr id="459" name="Google Shape;459;p46"/>
          <p:cNvSpPr txBox="1"/>
          <p:nvPr/>
        </p:nvSpPr>
        <p:spPr>
          <a:xfrm>
            <a:off x="235703" y="1062228"/>
            <a:ext cx="962660" cy="443230"/>
          </a:xfrm>
          <a:prstGeom prst="rect">
            <a:avLst/>
          </a:prstGeom>
          <a:noFill/>
          <a:ln>
            <a:noFill/>
          </a:ln>
        </p:spPr>
        <p:txBody>
          <a:bodyPr spcFirstLastPara="1" wrap="square" lIns="0" tIns="26650" rIns="0" bIns="0" anchor="t" anchorCtr="0">
            <a:spAutoFit/>
          </a:bodyPr>
          <a:lstStyle/>
          <a:p>
            <a:pPr marL="12700" marR="5080" lvl="0" indent="0" algn="l" rtl="0">
              <a:lnSpc>
                <a:spcPct val="115000"/>
              </a:lnSpc>
              <a:spcBef>
                <a:spcPts val="0"/>
              </a:spcBef>
              <a:spcAft>
                <a:spcPts val="0"/>
              </a:spcAft>
              <a:buNone/>
            </a:pPr>
            <a:r>
              <a:rPr lang="en-US" sz="1400">
                <a:solidFill>
                  <a:schemeClr val="dk1"/>
                </a:solidFill>
                <a:latin typeface="Arial"/>
                <a:ea typeface="Arial"/>
                <a:cs typeface="Arial"/>
                <a:sym typeface="Arial"/>
              </a:rPr>
              <a:t>Sequencing  facility</a:t>
            </a:r>
            <a:endParaRPr sz="1400">
              <a:solidFill>
                <a:schemeClr val="dk1"/>
              </a:solidFill>
              <a:latin typeface="Arial"/>
              <a:ea typeface="Arial"/>
              <a:cs typeface="Arial"/>
              <a:sym typeface="Arial"/>
            </a:endParaRPr>
          </a:p>
        </p:txBody>
      </p:sp>
      <p:grpSp>
        <p:nvGrpSpPr>
          <p:cNvPr id="460" name="Google Shape;460;p46"/>
          <p:cNvGrpSpPr/>
          <p:nvPr/>
        </p:nvGrpSpPr>
        <p:grpSpPr>
          <a:xfrm>
            <a:off x="1237488" y="1133855"/>
            <a:ext cx="801624" cy="234696"/>
            <a:chOff x="1237488" y="1133855"/>
            <a:chExt cx="801624" cy="234696"/>
          </a:xfrm>
        </p:grpSpPr>
        <p:pic>
          <p:nvPicPr>
            <p:cNvPr id="461" name="Google Shape;461;p46"/>
            <p:cNvPicPr preferRelativeResize="0"/>
            <p:nvPr/>
          </p:nvPicPr>
          <p:blipFill rotWithShape="1">
            <a:blip r:embed="rId3">
              <a:alphaModFix/>
            </a:blip>
            <a:srcRect/>
            <a:stretch/>
          </p:blipFill>
          <p:spPr>
            <a:xfrm>
              <a:off x="1237488" y="1133855"/>
              <a:ext cx="801624" cy="234696"/>
            </a:xfrm>
            <a:prstGeom prst="rect">
              <a:avLst/>
            </a:prstGeom>
            <a:noFill/>
            <a:ln>
              <a:noFill/>
            </a:ln>
          </p:spPr>
        </p:pic>
        <p:sp>
          <p:nvSpPr>
            <p:cNvPr id="462" name="Google Shape;462;p46"/>
            <p:cNvSpPr/>
            <p:nvPr/>
          </p:nvSpPr>
          <p:spPr>
            <a:xfrm>
              <a:off x="1284239" y="1163020"/>
              <a:ext cx="706755" cy="128905"/>
            </a:xfrm>
            <a:custGeom>
              <a:avLst/>
              <a:gdLst/>
              <a:ahLst/>
              <a:cxnLst/>
              <a:rect l="l" t="t" r="r" b="b"/>
              <a:pathLst>
                <a:path w="706755" h="128905" extrusionOk="0">
                  <a:moveTo>
                    <a:pt x="642124" y="0"/>
                  </a:moveTo>
                  <a:lnTo>
                    <a:pt x="642124" y="32105"/>
                  </a:lnTo>
                  <a:lnTo>
                    <a:pt x="0" y="32105"/>
                  </a:lnTo>
                  <a:lnTo>
                    <a:pt x="0" y="96316"/>
                  </a:lnTo>
                  <a:lnTo>
                    <a:pt x="642124" y="96316"/>
                  </a:lnTo>
                  <a:lnTo>
                    <a:pt x="642124" y="128435"/>
                  </a:lnTo>
                  <a:lnTo>
                    <a:pt x="706335" y="64211"/>
                  </a:lnTo>
                  <a:lnTo>
                    <a:pt x="6421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46"/>
            <p:cNvSpPr/>
            <p:nvPr/>
          </p:nvSpPr>
          <p:spPr>
            <a:xfrm>
              <a:off x="1284239" y="1163017"/>
              <a:ext cx="706120" cy="128905"/>
            </a:xfrm>
            <a:custGeom>
              <a:avLst/>
              <a:gdLst/>
              <a:ahLst/>
              <a:cxnLst/>
              <a:rect l="l" t="t" r="r" b="b"/>
              <a:pathLst>
                <a:path w="706119" h="128905" extrusionOk="0">
                  <a:moveTo>
                    <a:pt x="0" y="32091"/>
                  </a:moveTo>
                  <a:lnTo>
                    <a:pt x="641790" y="32091"/>
                  </a:lnTo>
                  <a:lnTo>
                    <a:pt x="641790" y="0"/>
                  </a:lnTo>
                  <a:lnTo>
                    <a:pt x="705973" y="64183"/>
                  </a:lnTo>
                  <a:lnTo>
                    <a:pt x="641790" y="128366"/>
                  </a:lnTo>
                  <a:lnTo>
                    <a:pt x="641790" y="96274"/>
                  </a:lnTo>
                  <a:lnTo>
                    <a:pt x="0" y="96274"/>
                  </a:lnTo>
                  <a:lnTo>
                    <a:pt x="0" y="32091"/>
                  </a:lnTo>
                  <a:close/>
                </a:path>
              </a:pathLst>
            </a:custGeom>
            <a:noFill/>
            <a:ln w="9525" cap="flat" cmpd="sng">
              <a:solidFill>
                <a:srgbClr val="E9D5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4" name="Google Shape;464;p46"/>
          <p:cNvGrpSpPr/>
          <p:nvPr/>
        </p:nvGrpSpPr>
        <p:grpSpPr>
          <a:xfrm>
            <a:off x="2084832" y="1078991"/>
            <a:ext cx="1097280" cy="390144"/>
            <a:chOff x="2084832" y="1078991"/>
            <a:chExt cx="1097280" cy="390144"/>
          </a:xfrm>
        </p:grpSpPr>
        <p:pic>
          <p:nvPicPr>
            <p:cNvPr id="465" name="Google Shape;465;p46"/>
            <p:cNvPicPr preferRelativeResize="0"/>
            <p:nvPr/>
          </p:nvPicPr>
          <p:blipFill rotWithShape="1">
            <a:blip r:embed="rId4">
              <a:alphaModFix/>
            </a:blip>
            <a:srcRect/>
            <a:stretch/>
          </p:blipFill>
          <p:spPr>
            <a:xfrm>
              <a:off x="2084832" y="1078991"/>
              <a:ext cx="1097280" cy="341375"/>
            </a:xfrm>
            <a:prstGeom prst="rect">
              <a:avLst/>
            </a:prstGeom>
            <a:noFill/>
            <a:ln>
              <a:noFill/>
            </a:ln>
          </p:spPr>
        </p:pic>
        <p:pic>
          <p:nvPicPr>
            <p:cNvPr id="466" name="Google Shape;466;p46"/>
            <p:cNvPicPr preferRelativeResize="0"/>
            <p:nvPr/>
          </p:nvPicPr>
          <p:blipFill rotWithShape="1">
            <a:blip r:embed="rId5">
              <a:alphaModFix/>
            </a:blip>
            <a:srcRect/>
            <a:stretch/>
          </p:blipFill>
          <p:spPr>
            <a:xfrm>
              <a:off x="2191512" y="1085087"/>
              <a:ext cx="883919" cy="384048"/>
            </a:xfrm>
            <a:prstGeom prst="rect">
              <a:avLst/>
            </a:prstGeom>
            <a:noFill/>
            <a:ln>
              <a:noFill/>
            </a:ln>
          </p:spPr>
        </p:pic>
        <p:sp>
          <p:nvSpPr>
            <p:cNvPr id="467" name="Google Shape;467;p46"/>
            <p:cNvSpPr/>
            <p:nvPr/>
          </p:nvSpPr>
          <p:spPr>
            <a:xfrm>
              <a:off x="2129706" y="1101886"/>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3"/>
                  </a:lnTo>
                  <a:lnTo>
                    <a:pt x="0" y="208915"/>
                  </a:lnTo>
                  <a:lnTo>
                    <a:pt x="3283" y="225178"/>
                  </a:lnTo>
                  <a:lnTo>
                    <a:pt x="12238" y="238459"/>
                  </a:lnTo>
                  <a:lnTo>
                    <a:pt x="25519" y="247414"/>
                  </a:lnTo>
                  <a:lnTo>
                    <a:pt x="41783" y="250698"/>
                  </a:lnTo>
                  <a:lnTo>
                    <a:pt x="964209" y="250698"/>
                  </a:lnTo>
                  <a:lnTo>
                    <a:pt x="980473" y="247414"/>
                  </a:lnTo>
                  <a:lnTo>
                    <a:pt x="993754" y="238459"/>
                  </a:lnTo>
                  <a:lnTo>
                    <a:pt x="1002708" y="225178"/>
                  </a:lnTo>
                  <a:lnTo>
                    <a:pt x="1005992" y="208915"/>
                  </a:lnTo>
                  <a:lnTo>
                    <a:pt x="1005992" y="41783"/>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46"/>
            <p:cNvSpPr/>
            <p:nvPr/>
          </p:nvSpPr>
          <p:spPr>
            <a:xfrm>
              <a:off x="2129706" y="1101886"/>
              <a:ext cx="1005840" cy="250825"/>
            </a:xfrm>
            <a:custGeom>
              <a:avLst/>
              <a:gdLst/>
              <a:ahLst/>
              <a:cxnLst/>
              <a:rect l="l" t="t" r="r" b="b"/>
              <a:pathLst>
                <a:path w="1005839"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9" name="Google Shape;469;p46"/>
          <p:cNvSpPr txBox="1"/>
          <p:nvPr/>
        </p:nvSpPr>
        <p:spPr>
          <a:xfrm>
            <a:off x="2301707" y="1130808"/>
            <a:ext cx="662305"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chemeClr val="dk1"/>
                </a:solidFill>
                <a:latin typeface="Arial"/>
                <a:ea typeface="Arial"/>
                <a:cs typeface="Arial"/>
                <a:sym typeface="Arial"/>
              </a:rPr>
              <a:t>Fastq files</a:t>
            </a:r>
            <a:endParaRPr sz="1100">
              <a:solidFill>
                <a:schemeClr val="dk1"/>
              </a:solidFill>
              <a:latin typeface="Arial"/>
              <a:ea typeface="Arial"/>
              <a:cs typeface="Arial"/>
              <a:sym typeface="Arial"/>
            </a:endParaRPr>
          </a:p>
        </p:txBody>
      </p:sp>
      <p:grpSp>
        <p:nvGrpSpPr>
          <p:cNvPr id="470" name="Google Shape;470;p46"/>
          <p:cNvGrpSpPr/>
          <p:nvPr/>
        </p:nvGrpSpPr>
        <p:grpSpPr>
          <a:xfrm>
            <a:off x="3215639" y="1063752"/>
            <a:ext cx="5855208" cy="405384"/>
            <a:chOff x="3215639" y="1063752"/>
            <a:chExt cx="5855208" cy="405384"/>
          </a:xfrm>
        </p:grpSpPr>
        <p:pic>
          <p:nvPicPr>
            <p:cNvPr id="471" name="Google Shape;471;p46"/>
            <p:cNvPicPr preferRelativeResize="0"/>
            <p:nvPr/>
          </p:nvPicPr>
          <p:blipFill rotWithShape="1">
            <a:blip r:embed="rId6">
              <a:alphaModFix/>
            </a:blip>
            <a:srcRect/>
            <a:stretch/>
          </p:blipFill>
          <p:spPr>
            <a:xfrm>
              <a:off x="3215639" y="1133856"/>
              <a:ext cx="801624" cy="234696"/>
            </a:xfrm>
            <a:prstGeom prst="rect">
              <a:avLst/>
            </a:prstGeom>
            <a:noFill/>
            <a:ln>
              <a:noFill/>
            </a:ln>
          </p:spPr>
        </p:pic>
        <p:sp>
          <p:nvSpPr>
            <p:cNvPr id="472" name="Google Shape;472;p46"/>
            <p:cNvSpPr/>
            <p:nvPr/>
          </p:nvSpPr>
          <p:spPr>
            <a:xfrm>
              <a:off x="3263126" y="1163020"/>
              <a:ext cx="706755" cy="128905"/>
            </a:xfrm>
            <a:custGeom>
              <a:avLst/>
              <a:gdLst/>
              <a:ahLst/>
              <a:cxnLst/>
              <a:rect l="l" t="t" r="r" b="b"/>
              <a:pathLst>
                <a:path w="706754" h="128905" extrusionOk="0">
                  <a:moveTo>
                    <a:pt x="642124" y="0"/>
                  </a:moveTo>
                  <a:lnTo>
                    <a:pt x="642124" y="32105"/>
                  </a:lnTo>
                  <a:lnTo>
                    <a:pt x="0" y="32105"/>
                  </a:lnTo>
                  <a:lnTo>
                    <a:pt x="0" y="96316"/>
                  </a:lnTo>
                  <a:lnTo>
                    <a:pt x="642124" y="96316"/>
                  </a:lnTo>
                  <a:lnTo>
                    <a:pt x="642124" y="128435"/>
                  </a:lnTo>
                  <a:lnTo>
                    <a:pt x="706335" y="64211"/>
                  </a:lnTo>
                  <a:lnTo>
                    <a:pt x="64212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46"/>
            <p:cNvSpPr/>
            <p:nvPr/>
          </p:nvSpPr>
          <p:spPr>
            <a:xfrm>
              <a:off x="3263126" y="1163017"/>
              <a:ext cx="706120" cy="128905"/>
            </a:xfrm>
            <a:custGeom>
              <a:avLst/>
              <a:gdLst/>
              <a:ahLst/>
              <a:cxnLst/>
              <a:rect l="l" t="t" r="r" b="b"/>
              <a:pathLst>
                <a:path w="706120" h="128905" extrusionOk="0">
                  <a:moveTo>
                    <a:pt x="0" y="32091"/>
                  </a:moveTo>
                  <a:lnTo>
                    <a:pt x="641790" y="32091"/>
                  </a:lnTo>
                  <a:lnTo>
                    <a:pt x="641790" y="0"/>
                  </a:lnTo>
                  <a:lnTo>
                    <a:pt x="705973" y="64183"/>
                  </a:lnTo>
                  <a:lnTo>
                    <a:pt x="641790" y="128366"/>
                  </a:lnTo>
                  <a:lnTo>
                    <a:pt x="641790" y="96274"/>
                  </a:lnTo>
                  <a:lnTo>
                    <a:pt x="0" y="96274"/>
                  </a:lnTo>
                  <a:lnTo>
                    <a:pt x="0" y="3209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4" name="Google Shape;474;p46"/>
            <p:cNvPicPr preferRelativeResize="0"/>
            <p:nvPr/>
          </p:nvPicPr>
          <p:blipFill rotWithShape="1">
            <a:blip r:embed="rId7">
              <a:alphaModFix/>
            </a:blip>
            <a:srcRect/>
            <a:stretch/>
          </p:blipFill>
          <p:spPr>
            <a:xfrm>
              <a:off x="4044695" y="1078992"/>
              <a:ext cx="1097279" cy="341375"/>
            </a:xfrm>
            <a:prstGeom prst="rect">
              <a:avLst/>
            </a:prstGeom>
            <a:noFill/>
            <a:ln>
              <a:noFill/>
            </a:ln>
          </p:spPr>
        </p:pic>
        <p:pic>
          <p:nvPicPr>
            <p:cNvPr id="475" name="Google Shape;475;p46"/>
            <p:cNvPicPr preferRelativeResize="0"/>
            <p:nvPr/>
          </p:nvPicPr>
          <p:blipFill rotWithShape="1">
            <a:blip r:embed="rId8">
              <a:alphaModFix/>
            </a:blip>
            <a:srcRect/>
            <a:stretch/>
          </p:blipFill>
          <p:spPr>
            <a:xfrm>
              <a:off x="4114800" y="1085088"/>
              <a:ext cx="957072" cy="384048"/>
            </a:xfrm>
            <a:prstGeom prst="rect">
              <a:avLst/>
            </a:prstGeom>
            <a:noFill/>
            <a:ln>
              <a:noFill/>
            </a:ln>
          </p:spPr>
        </p:pic>
        <p:sp>
          <p:nvSpPr>
            <p:cNvPr id="476" name="Google Shape;476;p46"/>
            <p:cNvSpPr/>
            <p:nvPr/>
          </p:nvSpPr>
          <p:spPr>
            <a:xfrm>
              <a:off x="4090748" y="1101886"/>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3"/>
                  </a:lnTo>
                  <a:lnTo>
                    <a:pt x="0" y="208915"/>
                  </a:lnTo>
                  <a:lnTo>
                    <a:pt x="3283" y="225178"/>
                  </a:lnTo>
                  <a:lnTo>
                    <a:pt x="12238" y="238459"/>
                  </a:lnTo>
                  <a:lnTo>
                    <a:pt x="25519" y="247414"/>
                  </a:lnTo>
                  <a:lnTo>
                    <a:pt x="41783" y="250698"/>
                  </a:lnTo>
                  <a:lnTo>
                    <a:pt x="964209" y="250698"/>
                  </a:lnTo>
                  <a:lnTo>
                    <a:pt x="980473" y="247414"/>
                  </a:lnTo>
                  <a:lnTo>
                    <a:pt x="993754" y="238459"/>
                  </a:lnTo>
                  <a:lnTo>
                    <a:pt x="1002708" y="225178"/>
                  </a:lnTo>
                  <a:lnTo>
                    <a:pt x="1005992" y="208915"/>
                  </a:lnTo>
                  <a:lnTo>
                    <a:pt x="1005992" y="41783"/>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46"/>
            <p:cNvSpPr/>
            <p:nvPr/>
          </p:nvSpPr>
          <p:spPr>
            <a:xfrm>
              <a:off x="4090748" y="1101886"/>
              <a:ext cx="1005840" cy="250825"/>
            </a:xfrm>
            <a:custGeom>
              <a:avLst/>
              <a:gdLst/>
              <a:ahLst/>
              <a:cxnLst/>
              <a:rect l="l" t="t" r="r" b="b"/>
              <a:pathLst>
                <a:path w="1005839"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8" name="Google Shape;478;p46"/>
            <p:cNvPicPr preferRelativeResize="0"/>
            <p:nvPr/>
          </p:nvPicPr>
          <p:blipFill rotWithShape="1">
            <a:blip r:embed="rId9">
              <a:alphaModFix/>
            </a:blip>
            <a:srcRect/>
            <a:stretch/>
          </p:blipFill>
          <p:spPr>
            <a:xfrm>
              <a:off x="5145023" y="1133856"/>
              <a:ext cx="801624" cy="234696"/>
            </a:xfrm>
            <a:prstGeom prst="rect">
              <a:avLst/>
            </a:prstGeom>
            <a:noFill/>
            <a:ln>
              <a:noFill/>
            </a:ln>
          </p:spPr>
        </p:pic>
        <p:sp>
          <p:nvSpPr>
            <p:cNvPr id="479" name="Google Shape;479;p46"/>
            <p:cNvSpPr/>
            <p:nvPr/>
          </p:nvSpPr>
          <p:spPr>
            <a:xfrm>
              <a:off x="5192062" y="1163020"/>
              <a:ext cx="706755" cy="128905"/>
            </a:xfrm>
            <a:custGeom>
              <a:avLst/>
              <a:gdLst/>
              <a:ahLst/>
              <a:cxnLst/>
              <a:rect l="l" t="t" r="r" b="b"/>
              <a:pathLst>
                <a:path w="706754" h="128905" extrusionOk="0">
                  <a:moveTo>
                    <a:pt x="642112" y="0"/>
                  </a:moveTo>
                  <a:lnTo>
                    <a:pt x="642112" y="32105"/>
                  </a:lnTo>
                  <a:lnTo>
                    <a:pt x="0" y="32105"/>
                  </a:lnTo>
                  <a:lnTo>
                    <a:pt x="0" y="96316"/>
                  </a:lnTo>
                  <a:lnTo>
                    <a:pt x="642112" y="96316"/>
                  </a:lnTo>
                  <a:lnTo>
                    <a:pt x="642112" y="128435"/>
                  </a:lnTo>
                  <a:lnTo>
                    <a:pt x="706335" y="64211"/>
                  </a:lnTo>
                  <a:lnTo>
                    <a:pt x="64211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46"/>
            <p:cNvSpPr/>
            <p:nvPr/>
          </p:nvSpPr>
          <p:spPr>
            <a:xfrm>
              <a:off x="5192062" y="1163017"/>
              <a:ext cx="706120" cy="128905"/>
            </a:xfrm>
            <a:custGeom>
              <a:avLst/>
              <a:gdLst/>
              <a:ahLst/>
              <a:cxnLst/>
              <a:rect l="l" t="t" r="r" b="b"/>
              <a:pathLst>
                <a:path w="706120" h="128905" extrusionOk="0">
                  <a:moveTo>
                    <a:pt x="0" y="32091"/>
                  </a:moveTo>
                  <a:lnTo>
                    <a:pt x="641790" y="32091"/>
                  </a:lnTo>
                  <a:lnTo>
                    <a:pt x="641790" y="0"/>
                  </a:lnTo>
                  <a:lnTo>
                    <a:pt x="705973" y="64183"/>
                  </a:lnTo>
                  <a:lnTo>
                    <a:pt x="641790" y="128366"/>
                  </a:lnTo>
                  <a:lnTo>
                    <a:pt x="641790" y="96274"/>
                  </a:lnTo>
                  <a:lnTo>
                    <a:pt x="0" y="96274"/>
                  </a:lnTo>
                  <a:lnTo>
                    <a:pt x="0" y="3209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1" name="Google Shape;481;p46"/>
            <p:cNvPicPr preferRelativeResize="0"/>
            <p:nvPr/>
          </p:nvPicPr>
          <p:blipFill rotWithShape="1">
            <a:blip r:embed="rId10">
              <a:alphaModFix/>
            </a:blip>
            <a:srcRect/>
            <a:stretch/>
          </p:blipFill>
          <p:spPr>
            <a:xfrm>
              <a:off x="5958839" y="1078992"/>
              <a:ext cx="1392936" cy="341375"/>
            </a:xfrm>
            <a:prstGeom prst="rect">
              <a:avLst/>
            </a:prstGeom>
            <a:noFill/>
            <a:ln>
              <a:noFill/>
            </a:ln>
          </p:spPr>
        </p:pic>
        <p:pic>
          <p:nvPicPr>
            <p:cNvPr id="482" name="Google Shape;482;p46"/>
            <p:cNvPicPr preferRelativeResize="0"/>
            <p:nvPr/>
          </p:nvPicPr>
          <p:blipFill rotWithShape="1">
            <a:blip r:embed="rId11">
              <a:alphaModFix/>
            </a:blip>
            <a:srcRect/>
            <a:stretch/>
          </p:blipFill>
          <p:spPr>
            <a:xfrm>
              <a:off x="6028944" y="1085088"/>
              <a:ext cx="1255776" cy="384048"/>
            </a:xfrm>
            <a:prstGeom prst="rect">
              <a:avLst/>
            </a:prstGeom>
            <a:noFill/>
            <a:ln>
              <a:noFill/>
            </a:ln>
          </p:spPr>
        </p:pic>
        <p:sp>
          <p:nvSpPr>
            <p:cNvPr id="483" name="Google Shape;483;p46"/>
            <p:cNvSpPr/>
            <p:nvPr/>
          </p:nvSpPr>
          <p:spPr>
            <a:xfrm>
              <a:off x="6005417" y="1101886"/>
              <a:ext cx="1301115" cy="250825"/>
            </a:xfrm>
            <a:custGeom>
              <a:avLst/>
              <a:gdLst/>
              <a:ahLst/>
              <a:cxnLst/>
              <a:rect l="l" t="t" r="r" b="b"/>
              <a:pathLst>
                <a:path w="1301115" h="250825" extrusionOk="0">
                  <a:moveTo>
                    <a:pt x="1259306" y="0"/>
                  </a:moveTo>
                  <a:lnTo>
                    <a:pt x="41783" y="0"/>
                  </a:lnTo>
                  <a:lnTo>
                    <a:pt x="25519" y="3283"/>
                  </a:lnTo>
                  <a:lnTo>
                    <a:pt x="12238" y="12238"/>
                  </a:lnTo>
                  <a:lnTo>
                    <a:pt x="3283" y="25519"/>
                  </a:lnTo>
                  <a:lnTo>
                    <a:pt x="0" y="41783"/>
                  </a:lnTo>
                  <a:lnTo>
                    <a:pt x="0" y="208915"/>
                  </a:lnTo>
                  <a:lnTo>
                    <a:pt x="3283" y="225178"/>
                  </a:lnTo>
                  <a:lnTo>
                    <a:pt x="12238" y="238459"/>
                  </a:lnTo>
                  <a:lnTo>
                    <a:pt x="25519" y="247414"/>
                  </a:lnTo>
                  <a:lnTo>
                    <a:pt x="41783" y="250698"/>
                  </a:lnTo>
                  <a:lnTo>
                    <a:pt x="1259306" y="250698"/>
                  </a:lnTo>
                  <a:lnTo>
                    <a:pt x="1275570" y="247414"/>
                  </a:lnTo>
                  <a:lnTo>
                    <a:pt x="1288851" y="238459"/>
                  </a:lnTo>
                  <a:lnTo>
                    <a:pt x="1297806" y="225178"/>
                  </a:lnTo>
                  <a:lnTo>
                    <a:pt x="1301089" y="208915"/>
                  </a:lnTo>
                  <a:lnTo>
                    <a:pt x="1301089" y="41783"/>
                  </a:lnTo>
                  <a:lnTo>
                    <a:pt x="1297806" y="25519"/>
                  </a:lnTo>
                  <a:lnTo>
                    <a:pt x="1288851" y="12238"/>
                  </a:lnTo>
                  <a:lnTo>
                    <a:pt x="1275570" y="3283"/>
                  </a:lnTo>
                  <a:lnTo>
                    <a:pt x="1259306"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46"/>
            <p:cNvSpPr/>
            <p:nvPr/>
          </p:nvSpPr>
          <p:spPr>
            <a:xfrm>
              <a:off x="6005417" y="1101886"/>
              <a:ext cx="1300480" cy="250825"/>
            </a:xfrm>
            <a:custGeom>
              <a:avLst/>
              <a:gdLst/>
              <a:ahLst/>
              <a:cxnLst/>
              <a:rect l="l" t="t" r="r" b="b"/>
              <a:pathLst>
                <a:path w="1300479" h="250825" extrusionOk="0">
                  <a:moveTo>
                    <a:pt x="0" y="41761"/>
                  </a:moveTo>
                  <a:lnTo>
                    <a:pt x="3281" y="25506"/>
                  </a:lnTo>
                  <a:lnTo>
                    <a:pt x="12231" y="12231"/>
                  </a:lnTo>
                  <a:lnTo>
                    <a:pt x="25506" y="3281"/>
                  </a:lnTo>
                  <a:lnTo>
                    <a:pt x="41761" y="0"/>
                  </a:lnTo>
                  <a:lnTo>
                    <a:pt x="1258659" y="0"/>
                  </a:lnTo>
                  <a:lnTo>
                    <a:pt x="1274915" y="3281"/>
                  </a:lnTo>
                  <a:lnTo>
                    <a:pt x="1288189" y="12231"/>
                  </a:lnTo>
                  <a:lnTo>
                    <a:pt x="1297139" y="25506"/>
                  </a:lnTo>
                  <a:lnTo>
                    <a:pt x="1300421" y="41761"/>
                  </a:lnTo>
                  <a:lnTo>
                    <a:pt x="1300421" y="208806"/>
                  </a:lnTo>
                  <a:lnTo>
                    <a:pt x="1297139" y="225061"/>
                  </a:lnTo>
                  <a:lnTo>
                    <a:pt x="1288189" y="238336"/>
                  </a:lnTo>
                  <a:lnTo>
                    <a:pt x="1274915" y="247286"/>
                  </a:lnTo>
                  <a:lnTo>
                    <a:pt x="1258659"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5" name="Google Shape;485;p46"/>
            <p:cNvPicPr preferRelativeResize="0"/>
            <p:nvPr/>
          </p:nvPicPr>
          <p:blipFill rotWithShape="1">
            <a:blip r:embed="rId12">
              <a:alphaModFix/>
            </a:blip>
            <a:srcRect/>
            <a:stretch/>
          </p:blipFill>
          <p:spPr>
            <a:xfrm>
              <a:off x="7379207" y="1133856"/>
              <a:ext cx="597407" cy="234696"/>
            </a:xfrm>
            <a:prstGeom prst="rect">
              <a:avLst/>
            </a:prstGeom>
            <a:noFill/>
            <a:ln>
              <a:noFill/>
            </a:ln>
          </p:spPr>
        </p:pic>
        <p:sp>
          <p:nvSpPr>
            <p:cNvPr id="486" name="Google Shape;486;p46"/>
            <p:cNvSpPr/>
            <p:nvPr/>
          </p:nvSpPr>
          <p:spPr>
            <a:xfrm>
              <a:off x="7426923" y="1163020"/>
              <a:ext cx="500380" cy="128905"/>
            </a:xfrm>
            <a:custGeom>
              <a:avLst/>
              <a:gdLst/>
              <a:ahLst/>
              <a:cxnLst/>
              <a:rect l="l" t="t" r="r" b="b"/>
              <a:pathLst>
                <a:path w="500379" h="128905" extrusionOk="0">
                  <a:moveTo>
                    <a:pt x="435787" y="0"/>
                  </a:moveTo>
                  <a:lnTo>
                    <a:pt x="435787" y="32105"/>
                  </a:lnTo>
                  <a:lnTo>
                    <a:pt x="0" y="32105"/>
                  </a:lnTo>
                  <a:lnTo>
                    <a:pt x="0" y="96316"/>
                  </a:lnTo>
                  <a:lnTo>
                    <a:pt x="435787" y="96316"/>
                  </a:lnTo>
                  <a:lnTo>
                    <a:pt x="435787" y="128435"/>
                  </a:lnTo>
                  <a:lnTo>
                    <a:pt x="500011" y="64211"/>
                  </a:lnTo>
                  <a:lnTo>
                    <a:pt x="435787"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6"/>
            <p:cNvSpPr/>
            <p:nvPr/>
          </p:nvSpPr>
          <p:spPr>
            <a:xfrm>
              <a:off x="7426923" y="1163017"/>
              <a:ext cx="500380" cy="128905"/>
            </a:xfrm>
            <a:custGeom>
              <a:avLst/>
              <a:gdLst/>
              <a:ahLst/>
              <a:cxnLst/>
              <a:rect l="l" t="t" r="r" b="b"/>
              <a:pathLst>
                <a:path w="500379" h="128905" extrusionOk="0">
                  <a:moveTo>
                    <a:pt x="0" y="32091"/>
                  </a:moveTo>
                  <a:lnTo>
                    <a:pt x="435569" y="32091"/>
                  </a:lnTo>
                  <a:lnTo>
                    <a:pt x="435569" y="0"/>
                  </a:lnTo>
                  <a:lnTo>
                    <a:pt x="499753" y="64183"/>
                  </a:lnTo>
                  <a:lnTo>
                    <a:pt x="435569" y="128366"/>
                  </a:lnTo>
                  <a:lnTo>
                    <a:pt x="435569" y="96274"/>
                  </a:lnTo>
                  <a:lnTo>
                    <a:pt x="0" y="96274"/>
                  </a:lnTo>
                  <a:lnTo>
                    <a:pt x="0" y="3209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8" name="Google Shape;488;p46"/>
            <p:cNvPicPr preferRelativeResize="0"/>
            <p:nvPr/>
          </p:nvPicPr>
          <p:blipFill rotWithShape="1">
            <a:blip r:embed="rId13">
              <a:alphaModFix/>
            </a:blip>
            <a:srcRect/>
            <a:stretch/>
          </p:blipFill>
          <p:spPr>
            <a:xfrm>
              <a:off x="7973568" y="1063752"/>
              <a:ext cx="1097279" cy="344424"/>
            </a:xfrm>
            <a:prstGeom prst="rect">
              <a:avLst/>
            </a:prstGeom>
            <a:noFill/>
            <a:ln>
              <a:noFill/>
            </a:ln>
          </p:spPr>
        </p:pic>
        <p:pic>
          <p:nvPicPr>
            <p:cNvPr id="489" name="Google Shape;489;p46"/>
            <p:cNvPicPr preferRelativeResize="0"/>
            <p:nvPr/>
          </p:nvPicPr>
          <p:blipFill rotWithShape="1">
            <a:blip r:embed="rId14">
              <a:alphaModFix/>
            </a:blip>
            <a:srcRect/>
            <a:stretch/>
          </p:blipFill>
          <p:spPr>
            <a:xfrm>
              <a:off x="8080248" y="1069848"/>
              <a:ext cx="883920" cy="384048"/>
            </a:xfrm>
            <a:prstGeom prst="rect">
              <a:avLst/>
            </a:prstGeom>
            <a:noFill/>
            <a:ln>
              <a:noFill/>
            </a:ln>
          </p:spPr>
        </p:pic>
        <p:sp>
          <p:nvSpPr>
            <p:cNvPr id="490" name="Google Shape;490;p46"/>
            <p:cNvSpPr/>
            <p:nvPr/>
          </p:nvSpPr>
          <p:spPr>
            <a:xfrm>
              <a:off x="8019973" y="1086919"/>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3"/>
                  </a:lnTo>
                  <a:lnTo>
                    <a:pt x="0" y="208915"/>
                  </a:lnTo>
                  <a:lnTo>
                    <a:pt x="3283" y="225178"/>
                  </a:lnTo>
                  <a:lnTo>
                    <a:pt x="12238" y="238459"/>
                  </a:lnTo>
                  <a:lnTo>
                    <a:pt x="25519" y="247414"/>
                  </a:lnTo>
                  <a:lnTo>
                    <a:pt x="41783" y="250698"/>
                  </a:lnTo>
                  <a:lnTo>
                    <a:pt x="964209" y="250698"/>
                  </a:lnTo>
                  <a:lnTo>
                    <a:pt x="980473" y="247414"/>
                  </a:lnTo>
                  <a:lnTo>
                    <a:pt x="993754" y="238459"/>
                  </a:lnTo>
                  <a:lnTo>
                    <a:pt x="1002708" y="225178"/>
                  </a:lnTo>
                  <a:lnTo>
                    <a:pt x="1005992" y="208915"/>
                  </a:lnTo>
                  <a:lnTo>
                    <a:pt x="1005992" y="41783"/>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6"/>
            <p:cNvSpPr/>
            <p:nvPr/>
          </p:nvSpPr>
          <p:spPr>
            <a:xfrm>
              <a:off x="8019973" y="1086919"/>
              <a:ext cx="1005840" cy="250825"/>
            </a:xfrm>
            <a:custGeom>
              <a:avLst/>
              <a:gdLst/>
              <a:ahLst/>
              <a:cxnLst/>
              <a:rect l="l" t="t" r="r" b="b"/>
              <a:pathLst>
                <a:path w="1005840"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2" name="Google Shape;492;p46"/>
          <p:cNvSpPr txBox="1"/>
          <p:nvPr/>
        </p:nvSpPr>
        <p:spPr>
          <a:xfrm>
            <a:off x="8191975" y="1115567"/>
            <a:ext cx="662305"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chemeClr val="dk1"/>
                </a:solidFill>
                <a:latin typeface="Arial"/>
                <a:ea typeface="Arial"/>
                <a:cs typeface="Arial"/>
                <a:sym typeface="Arial"/>
              </a:rPr>
              <a:t>Fasta files</a:t>
            </a:r>
            <a:endParaRPr sz="1100">
              <a:solidFill>
                <a:schemeClr val="dk1"/>
              </a:solidFill>
              <a:latin typeface="Arial"/>
              <a:ea typeface="Arial"/>
              <a:cs typeface="Arial"/>
              <a:sym typeface="Arial"/>
            </a:endParaRPr>
          </a:p>
        </p:txBody>
      </p:sp>
      <p:grpSp>
        <p:nvGrpSpPr>
          <p:cNvPr id="493" name="Google Shape;493;p46"/>
          <p:cNvGrpSpPr/>
          <p:nvPr/>
        </p:nvGrpSpPr>
        <p:grpSpPr>
          <a:xfrm>
            <a:off x="7973568" y="2295144"/>
            <a:ext cx="1097279" cy="390143"/>
            <a:chOff x="7973568" y="2295144"/>
            <a:chExt cx="1097279" cy="390143"/>
          </a:xfrm>
        </p:grpSpPr>
        <p:pic>
          <p:nvPicPr>
            <p:cNvPr id="494" name="Google Shape;494;p46"/>
            <p:cNvPicPr preferRelativeResize="0"/>
            <p:nvPr/>
          </p:nvPicPr>
          <p:blipFill rotWithShape="1">
            <a:blip r:embed="rId15">
              <a:alphaModFix/>
            </a:blip>
            <a:srcRect/>
            <a:stretch/>
          </p:blipFill>
          <p:spPr>
            <a:xfrm>
              <a:off x="7973568" y="2295144"/>
              <a:ext cx="1097279" cy="341375"/>
            </a:xfrm>
            <a:prstGeom prst="rect">
              <a:avLst/>
            </a:prstGeom>
            <a:noFill/>
            <a:ln>
              <a:noFill/>
            </a:ln>
          </p:spPr>
        </p:pic>
        <p:pic>
          <p:nvPicPr>
            <p:cNvPr id="495" name="Google Shape;495;p46"/>
            <p:cNvPicPr preferRelativeResize="0"/>
            <p:nvPr/>
          </p:nvPicPr>
          <p:blipFill rotWithShape="1">
            <a:blip r:embed="rId16">
              <a:alphaModFix/>
            </a:blip>
            <a:srcRect/>
            <a:stretch/>
          </p:blipFill>
          <p:spPr>
            <a:xfrm>
              <a:off x="8001000" y="2298192"/>
              <a:ext cx="1042416" cy="387095"/>
            </a:xfrm>
            <a:prstGeom prst="rect">
              <a:avLst/>
            </a:prstGeom>
            <a:noFill/>
            <a:ln>
              <a:noFill/>
            </a:ln>
          </p:spPr>
        </p:pic>
        <p:sp>
          <p:nvSpPr>
            <p:cNvPr id="496" name="Google Shape;496;p46"/>
            <p:cNvSpPr/>
            <p:nvPr/>
          </p:nvSpPr>
          <p:spPr>
            <a:xfrm>
              <a:off x="8019974" y="2317413"/>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2"/>
                  </a:lnTo>
                  <a:lnTo>
                    <a:pt x="0" y="208914"/>
                  </a:lnTo>
                  <a:lnTo>
                    <a:pt x="3283" y="225178"/>
                  </a:lnTo>
                  <a:lnTo>
                    <a:pt x="12238" y="238459"/>
                  </a:lnTo>
                  <a:lnTo>
                    <a:pt x="25519" y="247414"/>
                  </a:lnTo>
                  <a:lnTo>
                    <a:pt x="41783" y="250697"/>
                  </a:lnTo>
                  <a:lnTo>
                    <a:pt x="964209" y="250697"/>
                  </a:lnTo>
                  <a:lnTo>
                    <a:pt x="980473" y="247414"/>
                  </a:lnTo>
                  <a:lnTo>
                    <a:pt x="993754" y="238459"/>
                  </a:lnTo>
                  <a:lnTo>
                    <a:pt x="1002708" y="225178"/>
                  </a:lnTo>
                  <a:lnTo>
                    <a:pt x="1005992" y="208914"/>
                  </a:lnTo>
                  <a:lnTo>
                    <a:pt x="1005992" y="41782"/>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46"/>
            <p:cNvSpPr/>
            <p:nvPr/>
          </p:nvSpPr>
          <p:spPr>
            <a:xfrm>
              <a:off x="8019974" y="2317413"/>
              <a:ext cx="1005840" cy="250825"/>
            </a:xfrm>
            <a:custGeom>
              <a:avLst/>
              <a:gdLst/>
              <a:ahLst/>
              <a:cxnLst/>
              <a:rect l="l" t="t" r="r" b="b"/>
              <a:pathLst>
                <a:path w="1005840"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98" name="Google Shape;498;p46"/>
          <p:cNvGrpSpPr/>
          <p:nvPr/>
        </p:nvGrpSpPr>
        <p:grpSpPr>
          <a:xfrm>
            <a:off x="6114288" y="1429511"/>
            <a:ext cx="2670047" cy="1335023"/>
            <a:chOff x="6114288" y="1429511"/>
            <a:chExt cx="2670047" cy="1335023"/>
          </a:xfrm>
        </p:grpSpPr>
        <p:pic>
          <p:nvPicPr>
            <p:cNvPr id="499" name="Google Shape;499;p46"/>
            <p:cNvPicPr preferRelativeResize="0"/>
            <p:nvPr/>
          </p:nvPicPr>
          <p:blipFill rotWithShape="1">
            <a:blip r:embed="rId17">
              <a:alphaModFix/>
            </a:blip>
            <a:srcRect/>
            <a:stretch/>
          </p:blipFill>
          <p:spPr>
            <a:xfrm>
              <a:off x="8531352" y="1429511"/>
              <a:ext cx="252983" cy="783336"/>
            </a:xfrm>
            <a:prstGeom prst="rect">
              <a:avLst/>
            </a:prstGeom>
            <a:noFill/>
            <a:ln>
              <a:noFill/>
            </a:ln>
          </p:spPr>
        </p:pic>
        <p:sp>
          <p:nvSpPr>
            <p:cNvPr id="500" name="Google Shape;500;p46"/>
            <p:cNvSpPr/>
            <p:nvPr/>
          </p:nvSpPr>
          <p:spPr>
            <a:xfrm>
              <a:off x="8583034" y="1453170"/>
              <a:ext cx="149860" cy="687705"/>
            </a:xfrm>
            <a:custGeom>
              <a:avLst/>
              <a:gdLst/>
              <a:ahLst/>
              <a:cxnLst/>
              <a:rect l="l" t="t" r="r" b="b"/>
              <a:pathLst>
                <a:path w="149859" h="687705" extrusionOk="0">
                  <a:moveTo>
                    <a:pt x="112064" y="0"/>
                  </a:moveTo>
                  <a:lnTo>
                    <a:pt x="37350" y="0"/>
                  </a:lnTo>
                  <a:lnTo>
                    <a:pt x="37350" y="612647"/>
                  </a:lnTo>
                  <a:lnTo>
                    <a:pt x="0" y="612647"/>
                  </a:lnTo>
                  <a:lnTo>
                    <a:pt x="74701" y="687349"/>
                  </a:lnTo>
                  <a:lnTo>
                    <a:pt x="149415" y="612647"/>
                  </a:lnTo>
                  <a:lnTo>
                    <a:pt x="112064" y="612647"/>
                  </a:lnTo>
                  <a:lnTo>
                    <a:pt x="112064"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46"/>
            <p:cNvSpPr/>
            <p:nvPr/>
          </p:nvSpPr>
          <p:spPr>
            <a:xfrm>
              <a:off x="8583034" y="1453169"/>
              <a:ext cx="149860" cy="687070"/>
            </a:xfrm>
            <a:custGeom>
              <a:avLst/>
              <a:gdLst/>
              <a:ahLst/>
              <a:cxnLst/>
              <a:rect l="l" t="t" r="r" b="b"/>
              <a:pathLst>
                <a:path w="149859" h="687069" extrusionOk="0">
                  <a:moveTo>
                    <a:pt x="0" y="612337"/>
                  </a:moveTo>
                  <a:lnTo>
                    <a:pt x="37333" y="612337"/>
                  </a:lnTo>
                  <a:lnTo>
                    <a:pt x="37333" y="0"/>
                  </a:lnTo>
                  <a:lnTo>
                    <a:pt x="112002" y="0"/>
                  </a:lnTo>
                  <a:lnTo>
                    <a:pt x="112002" y="612337"/>
                  </a:lnTo>
                  <a:lnTo>
                    <a:pt x="149335" y="612337"/>
                  </a:lnTo>
                  <a:lnTo>
                    <a:pt x="74668" y="687005"/>
                  </a:lnTo>
                  <a:lnTo>
                    <a:pt x="0" y="612337"/>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02" name="Google Shape;502;p46"/>
            <p:cNvPicPr preferRelativeResize="0"/>
            <p:nvPr/>
          </p:nvPicPr>
          <p:blipFill rotWithShape="1">
            <a:blip r:embed="rId18">
              <a:alphaModFix/>
            </a:blip>
            <a:srcRect/>
            <a:stretch/>
          </p:blipFill>
          <p:spPr>
            <a:xfrm>
              <a:off x="6114288" y="2295144"/>
              <a:ext cx="1097280" cy="341375"/>
            </a:xfrm>
            <a:prstGeom prst="rect">
              <a:avLst/>
            </a:prstGeom>
            <a:noFill/>
            <a:ln>
              <a:noFill/>
            </a:ln>
          </p:spPr>
        </p:pic>
        <p:pic>
          <p:nvPicPr>
            <p:cNvPr id="503" name="Google Shape;503;p46"/>
            <p:cNvPicPr preferRelativeResize="0"/>
            <p:nvPr/>
          </p:nvPicPr>
          <p:blipFill rotWithShape="1">
            <a:blip r:embed="rId19">
              <a:alphaModFix/>
            </a:blip>
            <a:srcRect/>
            <a:stretch/>
          </p:blipFill>
          <p:spPr>
            <a:xfrm>
              <a:off x="6275832" y="2215895"/>
              <a:ext cx="813815" cy="548639"/>
            </a:xfrm>
            <a:prstGeom prst="rect">
              <a:avLst/>
            </a:prstGeom>
            <a:noFill/>
            <a:ln>
              <a:noFill/>
            </a:ln>
          </p:spPr>
        </p:pic>
        <p:sp>
          <p:nvSpPr>
            <p:cNvPr id="504" name="Google Shape;504;p46"/>
            <p:cNvSpPr/>
            <p:nvPr/>
          </p:nvSpPr>
          <p:spPr>
            <a:xfrm>
              <a:off x="6160390" y="2317413"/>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2"/>
                  </a:lnTo>
                  <a:lnTo>
                    <a:pt x="0" y="208914"/>
                  </a:lnTo>
                  <a:lnTo>
                    <a:pt x="3283" y="225178"/>
                  </a:lnTo>
                  <a:lnTo>
                    <a:pt x="12238" y="238459"/>
                  </a:lnTo>
                  <a:lnTo>
                    <a:pt x="25519" y="247414"/>
                  </a:lnTo>
                  <a:lnTo>
                    <a:pt x="41783" y="250697"/>
                  </a:lnTo>
                  <a:lnTo>
                    <a:pt x="964209" y="250697"/>
                  </a:lnTo>
                  <a:lnTo>
                    <a:pt x="980473" y="247414"/>
                  </a:lnTo>
                  <a:lnTo>
                    <a:pt x="993754" y="238459"/>
                  </a:lnTo>
                  <a:lnTo>
                    <a:pt x="1002708" y="225178"/>
                  </a:lnTo>
                  <a:lnTo>
                    <a:pt x="1005992" y="208914"/>
                  </a:lnTo>
                  <a:lnTo>
                    <a:pt x="1005992" y="41782"/>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46"/>
            <p:cNvSpPr/>
            <p:nvPr/>
          </p:nvSpPr>
          <p:spPr>
            <a:xfrm>
              <a:off x="6160390" y="2317413"/>
              <a:ext cx="1005840" cy="250825"/>
            </a:xfrm>
            <a:custGeom>
              <a:avLst/>
              <a:gdLst/>
              <a:ahLst/>
              <a:cxnLst/>
              <a:rect l="l" t="t" r="r" b="b"/>
              <a:pathLst>
                <a:path w="1005840"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46"/>
          <p:cNvSpPr txBox="1"/>
          <p:nvPr/>
        </p:nvSpPr>
        <p:spPr>
          <a:xfrm>
            <a:off x="8113393" y="2346960"/>
            <a:ext cx="819150" cy="193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chemeClr val="dk1"/>
                </a:solidFill>
                <a:latin typeface="Arial"/>
                <a:ea typeface="Arial"/>
                <a:cs typeface="Arial"/>
                <a:sym typeface="Arial"/>
              </a:rPr>
              <a:t>dereplication</a:t>
            </a:r>
            <a:endParaRPr sz="1100">
              <a:solidFill>
                <a:schemeClr val="dk1"/>
              </a:solidFill>
              <a:latin typeface="Arial"/>
              <a:ea typeface="Arial"/>
              <a:cs typeface="Arial"/>
              <a:sym typeface="Arial"/>
            </a:endParaRPr>
          </a:p>
        </p:txBody>
      </p:sp>
      <p:grpSp>
        <p:nvGrpSpPr>
          <p:cNvPr id="507" name="Google Shape;507;p46"/>
          <p:cNvGrpSpPr/>
          <p:nvPr/>
        </p:nvGrpSpPr>
        <p:grpSpPr>
          <a:xfrm>
            <a:off x="7281671" y="2337816"/>
            <a:ext cx="664464" cy="249936"/>
            <a:chOff x="7281671" y="2337816"/>
            <a:chExt cx="664464" cy="249936"/>
          </a:xfrm>
        </p:grpSpPr>
        <p:pic>
          <p:nvPicPr>
            <p:cNvPr id="508" name="Google Shape;508;p46"/>
            <p:cNvPicPr preferRelativeResize="0"/>
            <p:nvPr/>
          </p:nvPicPr>
          <p:blipFill rotWithShape="1">
            <a:blip r:embed="rId20">
              <a:alphaModFix/>
            </a:blip>
            <a:srcRect/>
            <a:stretch/>
          </p:blipFill>
          <p:spPr>
            <a:xfrm>
              <a:off x="7281671" y="2337816"/>
              <a:ext cx="664464" cy="249936"/>
            </a:xfrm>
            <a:prstGeom prst="rect">
              <a:avLst/>
            </a:prstGeom>
            <a:noFill/>
            <a:ln>
              <a:noFill/>
            </a:ln>
          </p:spPr>
        </p:pic>
        <p:sp>
          <p:nvSpPr>
            <p:cNvPr id="509" name="Google Shape;509;p46"/>
            <p:cNvSpPr/>
            <p:nvPr/>
          </p:nvSpPr>
          <p:spPr>
            <a:xfrm>
              <a:off x="7328191" y="2361711"/>
              <a:ext cx="570230" cy="157480"/>
            </a:xfrm>
            <a:custGeom>
              <a:avLst/>
              <a:gdLst/>
              <a:ahLst/>
              <a:cxnLst/>
              <a:rect l="l" t="t" r="r" b="b"/>
              <a:pathLst>
                <a:path w="570229" h="157480" extrusionOk="0">
                  <a:moveTo>
                    <a:pt x="78486" y="0"/>
                  </a:moveTo>
                  <a:lnTo>
                    <a:pt x="0" y="78486"/>
                  </a:lnTo>
                  <a:lnTo>
                    <a:pt x="78486" y="156972"/>
                  </a:lnTo>
                  <a:lnTo>
                    <a:pt x="78486" y="117729"/>
                  </a:lnTo>
                  <a:lnTo>
                    <a:pt x="570191" y="117729"/>
                  </a:lnTo>
                  <a:lnTo>
                    <a:pt x="570191" y="39243"/>
                  </a:lnTo>
                  <a:lnTo>
                    <a:pt x="78486" y="39243"/>
                  </a:lnTo>
                  <a:lnTo>
                    <a:pt x="7848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46"/>
            <p:cNvSpPr/>
            <p:nvPr/>
          </p:nvSpPr>
          <p:spPr>
            <a:xfrm>
              <a:off x="7328191" y="2361711"/>
              <a:ext cx="570230" cy="157480"/>
            </a:xfrm>
            <a:custGeom>
              <a:avLst/>
              <a:gdLst/>
              <a:ahLst/>
              <a:cxnLst/>
              <a:rect l="l" t="t" r="r" b="b"/>
              <a:pathLst>
                <a:path w="570229" h="157480" extrusionOk="0">
                  <a:moveTo>
                    <a:pt x="0" y="78445"/>
                  </a:moveTo>
                  <a:lnTo>
                    <a:pt x="78445" y="0"/>
                  </a:lnTo>
                  <a:lnTo>
                    <a:pt x="78445" y="39222"/>
                  </a:lnTo>
                  <a:lnTo>
                    <a:pt x="569907" y="39222"/>
                  </a:lnTo>
                  <a:lnTo>
                    <a:pt x="569907" y="117668"/>
                  </a:lnTo>
                  <a:lnTo>
                    <a:pt x="78445" y="117668"/>
                  </a:lnTo>
                  <a:lnTo>
                    <a:pt x="78445" y="156891"/>
                  </a:lnTo>
                  <a:lnTo>
                    <a:pt x="0" y="78445"/>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11" name="Google Shape;511;p46"/>
          <p:cNvSpPr txBox="1"/>
          <p:nvPr/>
        </p:nvSpPr>
        <p:spPr>
          <a:xfrm>
            <a:off x="6386366" y="2261616"/>
            <a:ext cx="553720" cy="358140"/>
          </a:xfrm>
          <a:prstGeom prst="rect">
            <a:avLst/>
          </a:prstGeom>
          <a:noFill/>
          <a:ln>
            <a:noFill/>
          </a:ln>
        </p:spPr>
        <p:txBody>
          <a:bodyPr spcFirstLastPara="1" wrap="square" lIns="0" tIns="20300" rIns="0" bIns="0" anchor="t" anchorCtr="0">
            <a:spAutoFit/>
          </a:bodyPr>
          <a:lstStyle/>
          <a:p>
            <a:pPr marL="28575" marR="5080" lvl="0" indent="-16510" algn="l" rtl="0">
              <a:lnSpc>
                <a:spcPct val="118181"/>
              </a:lnSpc>
              <a:spcBef>
                <a:spcPts val="0"/>
              </a:spcBef>
              <a:spcAft>
                <a:spcPts val="0"/>
              </a:spcAft>
              <a:buNone/>
            </a:pPr>
            <a:r>
              <a:rPr lang="en-US" sz="1100">
                <a:solidFill>
                  <a:schemeClr val="dk1"/>
                </a:solidFill>
                <a:latin typeface="Arial"/>
                <a:ea typeface="Arial"/>
                <a:cs typeface="Arial"/>
                <a:sym typeface="Arial"/>
              </a:rPr>
              <a:t>Chimera  removal</a:t>
            </a:r>
            <a:endParaRPr sz="1100">
              <a:solidFill>
                <a:schemeClr val="dk1"/>
              </a:solidFill>
              <a:latin typeface="Arial"/>
              <a:ea typeface="Arial"/>
              <a:cs typeface="Arial"/>
              <a:sym typeface="Arial"/>
            </a:endParaRPr>
          </a:p>
        </p:txBody>
      </p:sp>
      <p:grpSp>
        <p:nvGrpSpPr>
          <p:cNvPr id="512" name="Google Shape;512;p46"/>
          <p:cNvGrpSpPr/>
          <p:nvPr/>
        </p:nvGrpSpPr>
        <p:grpSpPr>
          <a:xfrm>
            <a:off x="4389120" y="1578863"/>
            <a:ext cx="1706879" cy="1456944"/>
            <a:chOff x="4389120" y="1578863"/>
            <a:chExt cx="1706879" cy="1456944"/>
          </a:xfrm>
        </p:grpSpPr>
        <p:pic>
          <p:nvPicPr>
            <p:cNvPr id="513" name="Google Shape;513;p46"/>
            <p:cNvPicPr preferRelativeResize="0"/>
            <p:nvPr/>
          </p:nvPicPr>
          <p:blipFill rotWithShape="1">
            <a:blip r:embed="rId21">
              <a:alphaModFix/>
            </a:blip>
            <a:srcRect/>
            <a:stretch/>
          </p:blipFill>
          <p:spPr>
            <a:xfrm>
              <a:off x="5583936" y="1944623"/>
              <a:ext cx="512063" cy="371856"/>
            </a:xfrm>
            <a:prstGeom prst="rect">
              <a:avLst/>
            </a:prstGeom>
            <a:noFill/>
            <a:ln>
              <a:noFill/>
            </a:ln>
          </p:spPr>
        </p:pic>
        <p:sp>
          <p:nvSpPr>
            <p:cNvPr id="514" name="Google Shape;514;p46"/>
            <p:cNvSpPr/>
            <p:nvPr/>
          </p:nvSpPr>
          <p:spPr>
            <a:xfrm>
              <a:off x="5632344" y="1970692"/>
              <a:ext cx="415290" cy="273685"/>
            </a:xfrm>
            <a:custGeom>
              <a:avLst/>
              <a:gdLst/>
              <a:ahLst/>
              <a:cxnLst/>
              <a:rect l="l" t="t" r="r" b="b"/>
              <a:pathLst>
                <a:path w="415289" h="273685" extrusionOk="0">
                  <a:moveTo>
                    <a:pt x="124942" y="0"/>
                  </a:moveTo>
                  <a:lnTo>
                    <a:pt x="0" y="44907"/>
                  </a:lnTo>
                  <a:lnTo>
                    <a:pt x="44919" y="169849"/>
                  </a:lnTo>
                  <a:lnTo>
                    <a:pt x="64922" y="127380"/>
                  </a:lnTo>
                  <a:lnTo>
                    <a:pt x="375272" y="273608"/>
                  </a:lnTo>
                  <a:lnTo>
                    <a:pt x="415289" y="188671"/>
                  </a:lnTo>
                  <a:lnTo>
                    <a:pt x="104940" y="42456"/>
                  </a:lnTo>
                  <a:lnTo>
                    <a:pt x="12494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46"/>
            <p:cNvSpPr/>
            <p:nvPr/>
          </p:nvSpPr>
          <p:spPr>
            <a:xfrm>
              <a:off x="5632397" y="1970808"/>
              <a:ext cx="415290" cy="274320"/>
            </a:xfrm>
            <a:custGeom>
              <a:avLst/>
              <a:gdLst/>
              <a:ahLst/>
              <a:cxnLst/>
              <a:rect l="l" t="t" r="r" b="b"/>
              <a:pathLst>
                <a:path w="415289" h="274319" extrusionOk="0">
                  <a:moveTo>
                    <a:pt x="44829" y="169780"/>
                  </a:moveTo>
                  <a:lnTo>
                    <a:pt x="0" y="44829"/>
                  </a:lnTo>
                  <a:lnTo>
                    <a:pt x="124951" y="0"/>
                  </a:lnTo>
                  <a:lnTo>
                    <a:pt x="104920" y="42445"/>
                  </a:lnTo>
                  <a:lnTo>
                    <a:pt x="415137" y="188839"/>
                  </a:lnTo>
                  <a:lnTo>
                    <a:pt x="375077" y="273730"/>
                  </a:lnTo>
                  <a:lnTo>
                    <a:pt x="64860" y="127335"/>
                  </a:lnTo>
                  <a:lnTo>
                    <a:pt x="44829" y="16978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6" name="Google Shape;516;p46"/>
            <p:cNvPicPr preferRelativeResize="0"/>
            <p:nvPr/>
          </p:nvPicPr>
          <p:blipFill rotWithShape="1">
            <a:blip r:embed="rId22">
              <a:alphaModFix/>
            </a:blip>
            <a:srcRect/>
            <a:stretch/>
          </p:blipFill>
          <p:spPr>
            <a:xfrm>
              <a:off x="4477512" y="1658111"/>
              <a:ext cx="1100327" cy="341375"/>
            </a:xfrm>
            <a:prstGeom prst="rect">
              <a:avLst/>
            </a:prstGeom>
            <a:noFill/>
            <a:ln>
              <a:noFill/>
            </a:ln>
          </p:spPr>
        </p:pic>
        <p:pic>
          <p:nvPicPr>
            <p:cNvPr id="517" name="Google Shape;517;p46"/>
            <p:cNvPicPr preferRelativeResize="0"/>
            <p:nvPr/>
          </p:nvPicPr>
          <p:blipFill rotWithShape="1">
            <a:blip r:embed="rId23">
              <a:alphaModFix/>
            </a:blip>
            <a:srcRect/>
            <a:stretch/>
          </p:blipFill>
          <p:spPr>
            <a:xfrm>
              <a:off x="4611624" y="1578863"/>
              <a:ext cx="868679" cy="548640"/>
            </a:xfrm>
            <a:prstGeom prst="rect">
              <a:avLst/>
            </a:prstGeom>
            <a:noFill/>
            <a:ln>
              <a:noFill/>
            </a:ln>
          </p:spPr>
        </p:pic>
        <p:sp>
          <p:nvSpPr>
            <p:cNvPr id="518" name="Google Shape;518;p46"/>
            <p:cNvSpPr/>
            <p:nvPr/>
          </p:nvSpPr>
          <p:spPr>
            <a:xfrm>
              <a:off x="4524123" y="1679980"/>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3"/>
                  </a:lnTo>
                  <a:lnTo>
                    <a:pt x="0" y="208915"/>
                  </a:lnTo>
                  <a:lnTo>
                    <a:pt x="3283" y="225178"/>
                  </a:lnTo>
                  <a:lnTo>
                    <a:pt x="12238" y="238459"/>
                  </a:lnTo>
                  <a:lnTo>
                    <a:pt x="25519" y="247414"/>
                  </a:lnTo>
                  <a:lnTo>
                    <a:pt x="41783" y="250698"/>
                  </a:lnTo>
                  <a:lnTo>
                    <a:pt x="964209" y="250698"/>
                  </a:lnTo>
                  <a:lnTo>
                    <a:pt x="980473" y="247414"/>
                  </a:lnTo>
                  <a:lnTo>
                    <a:pt x="993754" y="238459"/>
                  </a:lnTo>
                  <a:lnTo>
                    <a:pt x="1002708" y="225178"/>
                  </a:lnTo>
                  <a:lnTo>
                    <a:pt x="1005992" y="208915"/>
                  </a:lnTo>
                  <a:lnTo>
                    <a:pt x="1005992" y="41783"/>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46"/>
            <p:cNvSpPr/>
            <p:nvPr/>
          </p:nvSpPr>
          <p:spPr>
            <a:xfrm>
              <a:off x="4524123" y="1679980"/>
              <a:ext cx="1005840" cy="250825"/>
            </a:xfrm>
            <a:custGeom>
              <a:avLst/>
              <a:gdLst/>
              <a:ahLst/>
              <a:cxnLst/>
              <a:rect l="l" t="t" r="r" b="b"/>
              <a:pathLst>
                <a:path w="1005839"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0" name="Google Shape;520;p46"/>
            <p:cNvPicPr preferRelativeResize="0"/>
            <p:nvPr/>
          </p:nvPicPr>
          <p:blipFill rotWithShape="1">
            <a:blip r:embed="rId24">
              <a:alphaModFix/>
            </a:blip>
            <a:srcRect/>
            <a:stretch/>
          </p:blipFill>
          <p:spPr>
            <a:xfrm>
              <a:off x="4389120" y="2566416"/>
              <a:ext cx="1100327" cy="341375"/>
            </a:xfrm>
            <a:prstGeom prst="rect">
              <a:avLst/>
            </a:prstGeom>
            <a:noFill/>
            <a:ln>
              <a:noFill/>
            </a:ln>
          </p:spPr>
        </p:pic>
        <p:pic>
          <p:nvPicPr>
            <p:cNvPr id="521" name="Google Shape;521;p46"/>
            <p:cNvPicPr preferRelativeResize="0"/>
            <p:nvPr/>
          </p:nvPicPr>
          <p:blipFill rotWithShape="1">
            <a:blip r:embed="rId25">
              <a:alphaModFix/>
            </a:blip>
            <a:srcRect/>
            <a:stretch/>
          </p:blipFill>
          <p:spPr>
            <a:xfrm>
              <a:off x="4562856" y="2487167"/>
              <a:ext cx="792479" cy="548640"/>
            </a:xfrm>
            <a:prstGeom prst="rect">
              <a:avLst/>
            </a:prstGeom>
            <a:noFill/>
            <a:ln>
              <a:noFill/>
            </a:ln>
          </p:spPr>
        </p:pic>
        <p:sp>
          <p:nvSpPr>
            <p:cNvPr id="522" name="Google Shape;522;p46"/>
            <p:cNvSpPr/>
            <p:nvPr/>
          </p:nvSpPr>
          <p:spPr>
            <a:xfrm>
              <a:off x="4435772" y="2588214"/>
              <a:ext cx="1006475" cy="250825"/>
            </a:xfrm>
            <a:custGeom>
              <a:avLst/>
              <a:gdLst/>
              <a:ahLst/>
              <a:cxnLst/>
              <a:rect l="l" t="t" r="r" b="b"/>
              <a:pathLst>
                <a:path w="1006475" h="250825" extrusionOk="0">
                  <a:moveTo>
                    <a:pt x="964209" y="0"/>
                  </a:moveTo>
                  <a:lnTo>
                    <a:pt x="41783" y="0"/>
                  </a:lnTo>
                  <a:lnTo>
                    <a:pt x="25519" y="3283"/>
                  </a:lnTo>
                  <a:lnTo>
                    <a:pt x="12238" y="12238"/>
                  </a:lnTo>
                  <a:lnTo>
                    <a:pt x="3283" y="25519"/>
                  </a:lnTo>
                  <a:lnTo>
                    <a:pt x="0" y="41782"/>
                  </a:lnTo>
                  <a:lnTo>
                    <a:pt x="0" y="208914"/>
                  </a:lnTo>
                  <a:lnTo>
                    <a:pt x="3283" y="225178"/>
                  </a:lnTo>
                  <a:lnTo>
                    <a:pt x="12238" y="238459"/>
                  </a:lnTo>
                  <a:lnTo>
                    <a:pt x="25519" y="247414"/>
                  </a:lnTo>
                  <a:lnTo>
                    <a:pt x="41783" y="250697"/>
                  </a:lnTo>
                  <a:lnTo>
                    <a:pt x="964209" y="250697"/>
                  </a:lnTo>
                  <a:lnTo>
                    <a:pt x="980473" y="247414"/>
                  </a:lnTo>
                  <a:lnTo>
                    <a:pt x="993754" y="238459"/>
                  </a:lnTo>
                  <a:lnTo>
                    <a:pt x="1002708" y="225178"/>
                  </a:lnTo>
                  <a:lnTo>
                    <a:pt x="1005992" y="208914"/>
                  </a:lnTo>
                  <a:lnTo>
                    <a:pt x="1005992" y="41782"/>
                  </a:lnTo>
                  <a:lnTo>
                    <a:pt x="1002708" y="25519"/>
                  </a:lnTo>
                  <a:lnTo>
                    <a:pt x="993754" y="12238"/>
                  </a:lnTo>
                  <a:lnTo>
                    <a:pt x="980473" y="3283"/>
                  </a:lnTo>
                  <a:lnTo>
                    <a:pt x="964209"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46"/>
            <p:cNvSpPr/>
            <p:nvPr/>
          </p:nvSpPr>
          <p:spPr>
            <a:xfrm>
              <a:off x="4435772" y="2588214"/>
              <a:ext cx="1005840" cy="250825"/>
            </a:xfrm>
            <a:custGeom>
              <a:avLst/>
              <a:gdLst/>
              <a:ahLst/>
              <a:cxnLst/>
              <a:rect l="l" t="t" r="r" b="b"/>
              <a:pathLst>
                <a:path w="1005839" h="250825" extrusionOk="0">
                  <a:moveTo>
                    <a:pt x="0" y="41761"/>
                  </a:moveTo>
                  <a:lnTo>
                    <a:pt x="3281" y="25506"/>
                  </a:lnTo>
                  <a:lnTo>
                    <a:pt x="12231" y="12231"/>
                  </a:lnTo>
                  <a:lnTo>
                    <a:pt x="25506" y="3281"/>
                  </a:lnTo>
                  <a:lnTo>
                    <a:pt x="41761" y="0"/>
                  </a:lnTo>
                  <a:lnTo>
                    <a:pt x="963717" y="0"/>
                  </a:lnTo>
                  <a:lnTo>
                    <a:pt x="979972" y="3281"/>
                  </a:lnTo>
                  <a:lnTo>
                    <a:pt x="993247" y="12231"/>
                  </a:lnTo>
                  <a:lnTo>
                    <a:pt x="1002197" y="25506"/>
                  </a:lnTo>
                  <a:lnTo>
                    <a:pt x="1005478" y="41761"/>
                  </a:lnTo>
                  <a:lnTo>
                    <a:pt x="1005478" y="208806"/>
                  </a:lnTo>
                  <a:lnTo>
                    <a:pt x="1002197" y="225061"/>
                  </a:lnTo>
                  <a:lnTo>
                    <a:pt x="993247" y="238336"/>
                  </a:lnTo>
                  <a:lnTo>
                    <a:pt x="979972" y="247286"/>
                  </a:lnTo>
                  <a:lnTo>
                    <a:pt x="963717" y="250568"/>
                  </a:lnTo>
                  <a:lnTo>
                    <a:pt x="41761" y="250568"/>
                  </a:lnTo>
                  <a:lnTo>
                    <a:pt x="25506" y="247286"/>
                  </a:lnTo>
                  <a:lnTo>
                    <a:pt x="12231" y="238336"/>
                  </a:lnTo>
                  <a:lnTo>
                    <a:pt x="3281" y="225061"/>
                  </a:lnTo>
                  <a:lnTo>
                    <a:pt x="0" y="208806"/>
                  </a:lnTo>
                  <a:lnTo>
                    <a:pt x="0" y="4176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4" name="Google Shape;524;p46"/>
          <p:cNvSpPr txBox="1"/>
          <p:nvPr/>
        </p:nvSpPr>
        <p:spPr>
          <a:xfrm>
            <a:off x="4672860" y="2532888"/>
            <a:ext cx="532130" cy="358140"/>
          </a:xfrm>
          <a:prstGeom prst="rect">
            <a:avLst/>
          </a:prstGeom>
          <a:noFill/>
          <a:ln>
            <a:noFill/>
          </a:ln>
        </p:spPr>
        <p:txBody>
          <a:bodyPr spcFirstLastPara="1" wrap="square" lIns="0" tIns="20300" rIns="0" bIns="0" anchor="t" anchorCtr="0">
            <a:spAutoFit/>
          </a:bodyPr>
          <a:lstStyle/>
          <a:p>
            <a:pPr marL="90170" marR="5080" lvl="0" indent="-78105" algn="l" rtl="0">
              <a:lnSpc>
                <a:spcPct val="118181"/>
              </a:lnSpc>
              <a:spcBef>
                <a:spcPts val="0"/>
              </a:spcBef>
              <a:spcAft>
                <a:spcPts val="0"/>
              </a:spcAft>
              <a:buNone/>
            </a:pPr>
            <a:r>
              <a:rPr lang="en-US" sz="1100">
                <a:solidFill>
                  <a:schemeClr val="dk1"/>
                </a:solidFill>
                <a:latin typeface="Arial"/>
                <a:ea typeface="Arial"/>
                <a:cs typeface="Arial"/>
                <a:sym typeface="Arial"/>
              </a:rPr>
              <a:t>Resolve  ASVs</a:t>
            </a:r>
            <a:endParaRPr sz="1100">
              <a:solidFill>
                <a:schemeClr val="dk1"/>
              </a:solidFill>
              <a:latin typeface="Arial"/>
              <a:ea typeface="Arial"/>
              <a:cs typeface="Arial"/>
              <a:sym typeface="Arial"/>
            </a:endParaRPr>
          </a:p>
        </p:txBody>
      </p:sp>
      <p:grpSp>
        <p:nvGrpSpPr>
          <p:cNvPr id="525" name="Google Shape;525;p46"/>
          <p:cNvGrpSpPr/>
          <p:nvPr/>
        </p:nvGrpSpPr>
        <p:grpSpPr>
          <a:xfrm>
            <a:off x="2788920" y="1908048"/>
            <a:ext cx="1078992" cy="969263"/>
            <a:chOff x="2788920" y="1908048"/>
            <a:chExt cx="1078992" cy="969263"/>
          </a:xfrm>
        </p:grpSpPr>
        <p:pic>
          <p:nvPicPr>
            <p:cNvPr id="526" name="Google Shape;526;p46"/>
            <p:cNvPicPr preferRelativeResize="0"/>
            <p:nvPr/>
          </p:nvPicPr>
          <p:blipFill rotWithShape="1">
            <a:blip r:embed="rId26">
              <a:alphaModFix/>
            </a:blip>
            <a:srcRect/>
            <a:stretch/>
          </p:blipFill>
          <p:spPr>
            <a:xfrm>
              <a:off x="2788920" y="1908048"/>
              <a:ext cx="1078992" cy="969263"/>
            </a:xfrm>
            <a:prstGeom prst="rect">
              <a:avLst/>
            </a:prstGeom>
            <a:noFill/>
            <a:ln>
              <a:noFill/>
            </a:ln>
          </p:spPr>
        </p:pic>
        <p:pic>
          <p:nvPicPr>
            <p:cNvPr id="527" name="Google Shape;527;p46"/>
            <p:cNvPicPr preferRelativeResize="0"/>
            <p:nvPr/>
          </p:nvPicPr>
          <p:blipFill rotWithShape="1">
            <a:blip r:embed="rId27">
              <a:alphaModFix/>
            </a:blip>
            <a:srcRect/>
            <a:stretch/>
          </p:blipFill>
          <p:spPr>
            <a:xfrm>
              <a:off x="2846832" y="2060448"/>
              <a:ext cx="999744" cy="713232"/>
            </a:xfrm>
            <a:prstGeom prst="rect">
              <a:avLst/>
            </a:prstGeom>
            <a:noFill/>
            <a:ln>
              <a:noFill/>
            </a:ln>
          </p:spPr>
        </p:pic>
        <p:sp>
          <p:nvSpPr>
            <p:cNvPr id="528" name="Google Shape;528;p46"/>
            <p:cNvSpPr/>
            <p:nvPr/>
          </p:nvSpPr>
          <p:spPr>
            <a:xfrm>
              <a:off x="2836040" y="1931894"/>
              <a:ext cx="984885" cy="878205"/>
            </a:xfrm>
            <a:custGeom>
              <a:avLst/>
              <a:gdLst/>
              <a:ahLst/>
              <a:cxnLst/>
              <a:rect l="l" t="t" r="r" b="b"/>
              <a:pathLst>
                <a:path w="984885" h="878205" extrusionOk="0">
                  <a:moveTo>
                    <a:pt x="838314" y="0"/>
                  </a:moveTo>
                  <a:lnTo>
                    <a:pt x="146278" y="0"/>
                  </a:lnTo>
                  <a:lnTo>
                    <a:pt x="100044" y="7457"/>
                  </a:lnTo>
                  <a:lnTo>
                    <a:pt x="59889" y="28224"/>
                  </a:lnTo>
                  <a:lnTo>
                    <a:pt x="28224" y="59889"/>
                  </a:lnTo>
                  <a:lnTo>
                    <a:pt x="7457" y="100044"/>
                  </a:lnTo>
                  <a:lnTo>
                    <a:pt x="0" y="146278"/>
                  </a:lnTo>
                  <a:lnTo>
                    <a:pt x="0" y="731342"/>
                  </a:lnTo>
                  <a:lnTo>
                    <a:pt x="7457" y="777581"/>
                  </a:lnTo>
                  <a:lnTo>
                    <a:pt x="28224" y="817736"/>
                  </a:lnTo>
                  <a:lnTo>
                    <a:pt x="59889" y="849400"/>
                  </a:lnTo>
                  <a:lnTo>
                    <a:pt x="100044" y="870164"/>
                  </a:lnTo>
                  <a:lnTo>
                    <a:pt x="146278" y="877620"/>
                  </a:lnTo>
                  <a:lnTo>
                    <a:pt x="838314" y="877620"/>
                  </a:lnTo>
                  <a:lnTo>
                    <a:pt x="884548" y="870164"/>
                  </a:lnTo>
                  <a:lnTo>
                    <a:pt x="924703" y="849400"/>
                  </a:lnTo>
                  <a:lnTo>
                    <a:pt x="956368" y="817736"/>
                  </a:lnTo>
                  <a:lnTo>
                    <a:pt x="977135" y="777581"/>
                  </a:lnTo>
                  <a:lnTo>
                    <a:pt x="984592" y="731342"/>
                  </a:lnTo>
                  <a:lnTo>
                    <a:pt x="984592" y="146278"/>
                  </a:lnTo>
                  <a:lnTo>
                    <a:pt x="977135" y="100044"/>
                  </a:lnTo>
                  <a:lnTo>
                    <a:pt x="956368" y="59889"/>
                  </a:lnTo>
                  <a:lnTo>
                    <a:pt x="924703" y="28224"/>
                  </a:lnTo>
                  <a:lnTo>
                    <a:pt x="884548" y="7457"/>
                  </a:lnTo>
                  <a:lnTo>
                    <a:pt x="838314" y="0"/>
                  </a:lnTo>
                  <a:close/>
                </a:path>
              </a:pathLst>
            </a:custGeom>
            <a:solidFill>
              <a:srgbClr val="A1A5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46"/>
            <p:cNvSpPr/>
            <p:nvPr/>
          </p:nvSpPr>
          <p:spPr>
            <a:xfrm>
              <a:off x="2836040" y="1931901"/>
              <a:ext cx="984250" cy="877569"/>
            </a:xfrm>
            <a:custGeom>
              <a:avLst/>
              <a:gdLst/>
              <a:ahLst/>
              <a:cxnLst/>
              <a:rect l="l" t="t" r="r" b="b"/>
              <a:pathLst>
                <a:path w="984250" h="877569" extrusionOk="0">
                  <a:moveTo>
                    <a:pt x="0" y="146197"/>
                  </a:moveTo>
                  <a:lnTo>
                    <a:pt x="7453" y="99988"/>
                  </a:lnTo>
                  <a:lnTo>
                    <a:pt x="28207" y="59855"/>
                  </a:lnTo>
                  <a:lnTo>
                    <a:pt x="59855" y="28207"/>
                  </a:lnTo>
                  <a:lnTo>
                    <a:pt x="99987" y="7453"/>
                  </a:lnTo>
                  <a:lnTo>
                    <a:pt x="146197" y="0"/>
                  </a:lnTo>
                  <a:lnTo>
                    <a:pt x="837889" y="0"/>
                  </a:lnTo>
                  <a:lnTo>
                    <a:pt x="884098" y="7453"/>
                  </a:lnTo>
                  <a:lnTo>
                    <a:pt x="924231" y="28207"/>
                  </a:lnTo>
                  <a:lnTo>
                    <a:pt x="955879" y="59855"/>
                  </a:lnTo>
                  <a:lnTo>
                    <a:pt x="976633" y="99988"/>
                  </a:lnTo>
                  <a:lnTo>
                    <a:pt x="984086" y="146197"/>
                  </a:lnTo>
                  <a:lnTo>
                    <a:pt x="984086" y="730969"/>
                  </a:lnTo>
                  <a:lnTo>
                    <a:pt x="976633" y="777179"/>
                  </a:lnTo>
                  <a:lnTo>
                    <a:pt x="955879" y="817312"/>
                  </a:lnTo>
                  <a:lnTo>
                    <a:pt x="924231" y="848959"/>
                  </a:lnTo>
                  <a:lnTo>
                    <a:pt x="884098" y="869714"/>
                  </a:lnTo>
                  <a:lnTo>
                    <a:pt x="837889" y="877167"/>
                  </a:lnTo>
                  <a:lnTo>
                    <a:pt x="146197" y="877167"/>
                  </a:lnTo>
                  <a:lnTo>
                    <a:pt x="99987" y="869714"/>
                  </a:lnTo>
                  <a:lnTo>
                    <a:pt x="59855" y="848959"/>
                  </a:lnTo>
                  <a:lnTo>
                    <a:pt x="28207" y="817312"/>
                  </a:lnTo>
                  <a:lnTo>
                    <a:pt x="7453" y="777179"/>
                  </a:lnTo>
                  <a:lnTo>
                    <a:pt x="0" y="730969"/>
                  </a:lnTo>
                  <a:lnTo>
                    <a:pt x="0" y="146197"/>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30" name="Google Shape;530;p46"/>
          <p:cNvSpPr txBox="1"/>
          <p:nvPr/>
        </p:nvSpPr>
        <p:spPr>
          <a:xfrm>
            <a:off x="2958448" y="2106167"/>
            <a:ext cx="740410" cy="522605"/>
          </a:xfrm>
          <a:prstGeom prst="rect">
            <a:avLst/>
          </a:prstGeom>
          <a:noFill/>
          <a:ln>
            <a:noFill/>
          </a:ln>
        </p:spPr>
        <p:txBody>
          <a:bodyPr spcFirstLastPara="1" wrap="square" lIns="0" tIns="20300" rIns="0" bIns="0" anchor="t" anchorCtr="0">
            <a:spAutoFit/>
          </a:bodyPr>
          <a:lstStyle/>
          <a:p>
            <a:pPr marL="12700" marR="5080" lvl="0" indent="0" algn="ctr" rtl="0">
              <a:lnSpc>
                <a:spcPct val="118181"/>
              </a:lnSpc>
              <a:spcBef>
                <a:spcPts val="0"/>
              </a:spcBef>
              <a:spcAft>
                <a:spcPts val="0"/>
              </a:spcAft>
              <a:buNone/>
            </a:pPr>
            <a:r>
              <a:rPr lang="en-US" sz="1100">
                <a:solidFill>
                  <a:schemeClr val="dk1"/>
                </a:solidFill>
                <a:latin typeface="Arial"/>
                <a:ea typeface="Arial"/>
                <a:cs typeface="Arial"/>
                <a:sym typeface="Arial"/>
              </a:rPr>
              <a:t>Count table  Fasta file  taxonomy</a:t>
            </a:r>
            <a:endParaRPr sz="1100">
              <a:solidFill>
                <a:schemeClr val="dk1"/>
              </a:solidFill>
              <a:latin typeface="Arial"/>
              <a:ea typeface="Arial"/>
              <a:cs typeface="Arial"/>
              <a:sym typeface="Arial"/>
            </a:endParaRPr>
          </a:p>
        </p:txBody>
      </p:sp>
      <p:grpSp>
        <p:nvGrpSpPr>
          <p:cNvPr id="531" name="Google Shape;531;p46"/>
          <p:cNvGrpSpPr/>
          <p:nvPr/>
        </p:nvGrpSpPr>
        <p:grpSpPr>
          <a:xfrm>
            <a:off x="2289048" y="2264664"/>
            <a:ext cx="545592" cy="222504"/>
            <a:chOff x="2289048" y="2264664"/>
            <a:chExt cx="545592" cy="222504"/>
          </a:xfrm>
        </p:grpSpPr>
        <p:pic>
          <p:nvPicPr>
            <p:cNvPr id="532" name="Google Shape;532;p46"/>
            <p:cNvPicPr preferRelativeResize="0"/>
            <p:nvPr/>
          </p:nvPicPr>
          <p:blipFill rotWithShape="1">
            <a:blip r:embed="rId28">
              <a:alphaModFix/>
            </a:blip>
            <a:srcRect/>
            <a:stretch/>
          </p:blipFill>
          <p:spPr>
            <a:xfrm>
              <a:off x="2289048" y="2264664"/>
              <a:ext cx="545592" cy="222504"/>
            </a:xfrm>
            <a:prstGeom prst="rect">
              <a:avLst/>
            </a:prstGeom>
            <a:noFill/>
            <a:ln>
              <a:noFill/>
            </a:ln>
          </p:spPr>
        </p:pic>
        <p:sp>
          <p:nvSpPr>
            <p:cNvPr id="533" name="Google Shape;533;p46"/>
            <p:cNvSpPr/>
            <p:nvPr/>
          </p:nvSpPr>
          <p:spPr>
            <a:xfrm>
              <a:off x="2336604" y="2286767"/>
              <a:ext cx="453390" cy="132080"/>
            </a:xfrm>
            <a:custGeom>
              <a:avLst/>
              <a:gdLst/>
              <a:ahLst/>
              <a:cxnLst/>
              <a:rect l="l" t="t" r="r" b="b"/>
              <a:pathLst>
                <a:path w="453389" h="132080" extrusionOk="0">
                  <a:moveTo>
                    <a:pt x="65976" y="0"/>
                  </a:moveTo>
                  <a:lnTo>
                    <a:pt x="0" y="65976"/>
                  </a:lnTo>
                  <a:lnTo>
                    <a:pt x="65976" y="131952"/>
                  </a:lnTo>
                  <a:lnTo>
                    <a:pt x="65976" y="98971"/>
                  </a:lnTo>
                  <a:lnTo>
                    <a:pt x="453059" y="98971"/>
                  </a:lnTo>
                  <a:lnTo>
                    <a:pt x="453059" y="32981"/>
                  </a:lnTo>
                  <a:lnTo>
                    <a:pt x="65976" y="32981"/>
                  </a:lnTo>
                  <a:lnTo>
                    <a:pt x="65976"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46"/>
            <p:cNvSpPr/>
            <p:nvPr/>
          </p:nvSpPr>
          <p:spPr>
            <a:xfrm>
              <a:off x="2336604" y="2286760"/>
              <a:ext cx="453390" cy="132080"/>
            </a:xfrm>
            <a:custGeom>
              <a:avLst/>
              <a:gdLst/>
              <a:ahLst/>
              <a:cxnLst/>
              <a:rect l="l" t="t" r="r" b="b"/>
              <a:pathLst>
                <a:path w="453389" h="132080" extrusionOk="0">
                  <a:moveTo>
                    <a:pt x="0" y="65949"/>
                  </a:moveTo>
                  <a:lnTo>
                    <a:pt x="65949" y="0"/>
                  </a:lnTo>
                  <a:lnTo>
                    <a:pt x="65949" y="32974"/>
                  </a:lnTo>
                  <a:lnTo>
                    <a:pt x="452826" y="32974"/>
                  </a:lnTo>
                  <a:lnTo>
                    <a:pt x="452826" y="98924"/>
                  </a:lnTo>
                  <a:lnTo>
                    <a:pt x="65949" y="98924"/>
                  </a:lnTo>
                  <a:lnTo>
                    <a:pt x="65949" y="131898"/>
                  </a:lnTo>
                  <a:lnTo>
                    <a:pt x="0" y="65949"/>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535" name="Google Shape;535;p46"/>
          <p:cNvGraphicFramePr/>
          <p:nvPr/>
        </p:nvGraphicFramePr>
        <p:xfrm>
          <a:off x="150617" y="1925554"/>
          <a:ext cx="2095525" cy="1066250"/>
        </p:xfrm>
        <a:graphic>
          <a:graphicData uri="http://schemas.openxmlformats.org/drawingml/2006/table">
            <a:tbl>
              <a:tblPr firstRow="1" bandRow="1">
                <a:noFill/>
                <a:tableStyleId>{921F9012-0502-4DB3-9955-517B9B850877}</a:tableStyleId>
              </a:tblPr>
              <a:tblGrid>
                <a:gridCol w="506100">
                  <a:extLst>
                    <a:ext uri="{9D8B030D-6E8A-4147-A177-3AD203B41FA5}">
                      <a16:colId xmlns:a16="http://schemas.microsoft.com/office/drawing/2014/main" val="20000"/>
                    </a:ext>
                  </a:extLst>
                </a:gridCol>
                <a:gridCol w="605800">
                  <a:extLst>
                    <a:ext uri="{9D8B030D-6E8A-4147-A177-3AD203B41FA5}">
                      <a16:colId xmlns:a16="http://schemas.microsoft.com/office/drawing/2014/main" val="20001"/>
                    </a:ext>
                  </a:extLst>
                </a:gridCol>
                <a:gridCol w="634375">
                  <a:extLst>
                    <a:ext uri="{9D8B030D-6E8A-4147-A177-3AD203B41FA5}">
                      <a16:colId xmlns:a16="http://schemas.microsoft.com/office/drawing/2014/main" val="20002"/>
                    </a:ext>
                  </a:extLst>
                </a:gridCol>
                <a:gridCol w="349250">
                  <a:extLst>
                    <a:ext uri="{9D8B030D-6E8A-4147-A177-3AD203B41FA5}">
                      <a16:colId xmlns:a16="http://schemas.microsoft.com/office/drawing/2014/main" val="20003"/>
                    </a:ext>
                  </a:extLst>
                </a:gridCol>
              </a:tblGrid>
              <a:tr h="213250">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Sample1</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Sample B</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3250">
                <a:tc>
                  <a:txBody>
                    <a:bodyPr/>
                    <a:lstStyle/>
                    <a:p>
                      <a:pPr marL="90805" marR="0" lvl="0" indent="0" algn="l" rtl="0">
                        <a:lnSpc>
                          <a:spcPct val="100000"/>
                        </a:lnSpc>
                        <a:spcBef>
                          <a:spcPts val="0"/>
                        </a:spcBef>
                        <a:spcAft>
                          <a:spcPts val="0"/>
                        </a:spcAft>
                        <a:buNone/>
                      </a:pPr>
                      <a:r>
                        <a:rPr lang="en-US" sz="800" u="none" strike="noStrike" cap="none">
                          <a:latin typeface="Arial"/>
                          <a:ea typeface="Arial"/>
                          <a:cs typeface="Arial"/>
                          <a:sym typeface="Arial"/>
                        </a:rPr>
                        <a:t>Seq_1</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0</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400</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3250">
                <a:tc>
                  <a:txBody>
                    <a:bodyPr/>
                    <a:lstStyle/>
                    <a:p>
                      <a:pPr marL="90805" marR="0" lvl="0" indent="0" algn="l" rtl="0">
                        <a:lnSpc>
                          <a:spcPct val="100000"/>
                        </a:lnSpc>
                        <a:spcBef>
                          <a:spcPts val="0"/>
                        </a:spcBef>
                        <a:spcAft>
                          <a:spcPts val="0"/>
                        </a:spcAft>
                        <a:buNone/>
                      </a:pPr>
                      <a:r>
                        <a:rPr lang="en-US" sz="800" u="none" strike="noStrike" cap="none">
                          <a:latin typeface="Arial"/>
                          <a:ea typeface="Arial"/>
                          <a:cs typeface="Arial"/>
                          <a:sym typeface="Arial"/>
                        </a:rPr>
                        <a:t>Seq_2</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305</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350</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13250">
                <a:tc>
                  <a:txBody>
                    <a:bodyPr/>
                    <a:lstStyle/>
                    <a:p>
                      <a:pPr marL="90805" marR="0" lvl="0" indent="0" algn="l" rtl="0">
                        <a:lnSpc>
                          <a:spcPct val="100000"/>
                        </a:lnSpc>
                        <a:spcBef>
                          <a:spcPts val="0"/>
                        </a:spcBef>
                        <a:spcAft>
                          <a:spcPts val="0"/>
                        </a:spcAft>
                        <a:buNone/>
                      </a:pPr>
                      <a:r>
                        <a:rPr lang="en-US" sz="800" u="none" strike="noStrike" cap="none">
                          <a:latin typeface="Arial"/>
                          <a:ea typeface="Arial"/>
                          <a:cs typeface="Arial"/>
                          <a:sym typeface="Arial"/>
                        </a:rPr>
                        <a:t>Seq_3</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200</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1</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07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13250">
                <a:tc>
                  <a:txBody>
                    <a:bodyPr/>
                    <a:lstStyle/>
                    <a:p>
                      <a:pPr marL="90805"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7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7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7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92075" marR="0" lvl="0" indent="0" algn="l" rtl="0">
                        <a:lnSpc>
                          <a:spcPct val="100000"/>
                        </a:lnSpc>
                        <a:spcBef>
                          <a:spcPts val="0"/>
                        </a:spcBef>
                        <a:spcAft>
                          <a:spcPts val="0"/>
                        </a:spcAft>
                        <a:buNone/>
                      </a:pPr>
                      <a:r>
                        <a:rPr lang="en-US" sz="800" u="none" strike="noStrike" cap="none">
                          <a:latin typeface="Arial"/>
                          <a:ea typeface="Arial"/>
                          <a:cs typeface="Arial"/>
                          <a:sym typeface="Arial"/>
                        </a:rPr>
                        <a:t>…</a:t>
                      </a:r>
                      <a:endParaRPr sz="800" u="none" strike="noStrike" cap="none">
                        <a:latin typeface="Arial"/>
                        <a:ea typeface="Arial"/>
                        <a:cs typeface="Arial"/>
                        <a:sym typeface="Arial"/>
                      </a:endParaRPr>
                    </a:p>
                  </a:txBody>
                  <a:tcPr marL="0" marR="0" marT="457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536" name="Google Shape;536;p46"/>
          <p:cNvGrpSpPr/>
          <p:nvPr/>
        </p:nvGrpSpPr>
        <p:grpSpPr>
          <a:xfrm>
            <a:off x="3901440" y="1886711"/>
            <a:ext cx="2130552" cy="1021080"/>
            <a:chOff x="3901440" y="1886711"/>
            <a:chExt cx="2130552" cy="1021080"/>
          </a:xfrm>
        </p:grpSpPr>
        <p:pic>
          <p:nvPicPr>
            <p:cNvPr id="537" name="Google Shape;537;p46"/>
            <p:cNvPicPr preferRelativeResize="0"/>
            <p:nvPr/>
          </p:nvPicPr>
          <p:blipFill rotWithShape="1">
            <a:blip r:embed="rId29">
              <a:alphaModFix/>
            </a:blip>
            <a:srcRect/>
            <a:stretch/>
          </p:blipFill>
          <p:spPr>
            <a:xfrm>
              <a:off x="3934968" y="1886711"/>
              <a:ext cx="478536" cy="414527"/>
            </a:xfrm>
            <a:prstGeom prst="rect">
              <a:avLst/>
            </a:prstGeom>
            <a:noFill/>
            <a:ln>
              <a:noFill/>
            </a:ln>
          </p:spPr>
        </p:pic>
        <p:sp>
          <p:nvSpPr>
            <p:cNvPr id="538" name="Google Shape;538;p46"/>
            <p:cNvSpPr/>
            <p:nvPr/>
          </p:nvSpPr>
          <p:spPr>
            <a:xfrm>
              <a:off x="3980713" y="1910170"/>
              <a:ext cx="385445" cy="322580"/>
            </a:xfrm>
            <a:custGeom>
              <a:avLst/>
              <a:gdLst/>
              <a:ahLst/>
              <a:cxnLst/>
              <a:rect l="l" t="t" r="r" b="b"/>
              <a:pathLst>
                <a:path w="385445" h="322580" extrusionOk="0">
                  <a:moveTo>
                    <a:pt x="331152" y="0"/>
                  </a:moveTo>
                  <a:lnTo>
                    <a:pt x="45123" y="214287"/>
                  </a:lnTo>
                  <a:lnTo>
                    <a:pt x="18097" y="178206"/>
                  </a:lnTo>
                  <a:lnTo>
                    <a:pt x="0" y="304431"/>
                  </a:lnTo>
                  <a:lnTo>
                    <a:pt x="126225" y="322529"/>
                  </a:lnTo>
                  <a:lnTo>
                    <a:pt x="99187" y="286448"/>
                  </a:lnTo>
                  <a:lnTo>
                    <a:pt x="385216" y="72148"/>
                  </a:lnTo>
                  <a:lnTo>
                    <a:pt x="33115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46"/>
            <p:cNvSpPr/>
            <p:nvPr/>
          </p:nvSpPr>
          <p:spPr>
            <a:xfrm>
              <a:off x="3980699" y="1910225"/>
              <a:ext cx="385445" cy="322580"/>
            </a:xfrm>
            <a:custGeom>
              <a:avLst/>
              <a:gdLst/>
              <a:ahLst/>
              <a:cxnLst/>
              <a:rect l="l" t="t" r="r" b="b"/>
              <a:pathLst>
                <a:path w="385445" h="322580" extrusionOk="0">
                  <a:moveTo>
                    <a:pt x="0" y="304358"/>
                  </a:moveTo>
                  <a:lnTo>
                    <a:pt x="18092" y="178168"/>
                  </a:lnTo>
                  <a:lnTo>
                    <a:pt x="45116" y="214239"/>
                  </a:lnTo>
                  <a:lnTo>
                    <a:pt x="331071" y="0"/>
                  </a:lnTo>
                  <a:lnTo>
                    <a:pt x="385120" y="72141"/>
                  </a:lnTo>
                  <a:lnTo>
                    <a:pt x="99165" y="286380"/>
                  </a:lnTo>
                  <a:lnTo>
                    <a:pt x="126189" y="322450"/>
                  </a:lnTo>
                  <a:lnTo>
                    <a:pt x="0" y="304358"/>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0" name="Google Shape;540;p46"/>
            <p:cNvPicPr preferRelativeResize="0"/>
            <p:nvPr/>
          </p:nvPicPr>
          <p:blipFill rotWithShape="1">
            <a:blip r:embed="rId30">
              <a:alphaModFix/>
            </a:blip>
            <a:srcRect/>
            <a:stretch/>
          </p:blipFill>
          <p:spPr>
            <a:xfrm>
              <a:off x="5526024" y="2487167"/>
              <a:ext cx="505968" cy="381000"/>
            </a:xfrm>
            <a:prstGeom prst="rect">
              <a:avLst/>
            </a:prstGeom>
            <a:noFill/>
            <a:ln>
              <a:noFill/>
            </a:ln>
          </p:spPr>
        </p:pic>
        <p:sp>
          <p:nvSpPr>
            <p:cNvPr id="541" name="Google Shape;541;p46"/>
            <p:cNvSpPr/>
            <p:nvPr/>
          </p:nvSpPr>
          <p:spPr>
            <a:xfrm>
              <a:off x="5574583" y="2511977"/>
              <a:ext cx="409575" cy="283845"/>
            </a:xfrm>
            <a:custGeom>
              <a:avLst/>
              <a:gdLst/>
              <a:ahLst/>
              <a:cxnLst/>
              <a:rect l="l" t="t" r="r" b="b"/>
              <a:pathLst>
                <a:path w="409575" h="283844" extrusionOk="0">
                  <a:moveTo>
                    <a:pt x="365709" y="0"/>
                  </a:moveTo>
                  <a:lnTo>
                    <a:pt x="61531" y="158661"/>
                  </a:lnTo>
                  <a:lnTo>
                    <a:pt x="39827" y="117043"/>
                  </a:lnTo>
                  <a:lnTo>
                    <a:pt x="0" y="243700"/>
                  </a:lnTo>
                  <a:lnTo>
                    <a:pt x="126657" y="283514"/>
                  </a:lnTo>
                  <a:lnTo>
                    <a:pt x="104952" y="241896"/>
                  </a:lnTo>
                  <a:lnTo>
                    <a:pt x="409130" y="83235"/>
                  </a:lnTo>
                  <a:lnTo>
                    <a:pt x="365709"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46"/>
            <p:cNvSpPr/>
            <p:nvPr/>
          </p:nvSpPr>
          <p:spPr>
            <a:xfrm>
              <a:off x="5574603" y="2512084"/>
              <a:ext cx="409575" cy="283845"/>
            </a:xfrm>
            <a:custGeom>
              <a:avLst/>
              <a:gdLst/>
              <a:ahLst/>
              <a:cxnLst/>
              <a:rect l="l" t="t" r="r" b="b"/>
              <a:pathLst>
                <a:path w="409575" h="283844" extrusionOk="0">
                  <a:moveTo>
                    <a:pt x="126620" y="283426"/>
                  </a:moveTo>
                  <a:lnTo>
                    <a:pt x="0" y="243603"/>
                  </a:lnTo>
                  <a:lnTo>
                    <a:pt x="39822" y="116983"/>
                  </a:lnTo>
                  <a:lnTo>
                    <a:pt x="61521" y="158594"/>
                  </a:lnTo>
                  <a:lnTo>
                    <a:pt x="365639" y="0"/>
                  </a:lnTo>
                  <a:lnTo>
                    <a:pt x="409038" y="83221"/>
                  </a:lnTo>
                  <a:lnTo>
                    <a:pt x="104921" y="241815"/>
                  </a:lnTo>
                  <a:lnTo>
                    <a:pt x="126620" y="283426"/>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3" name="Google Shape;543;p46"/>
            <p:cNvPicPr preferRelativeResize="0"/>
            <p:nvPr/>
          </p:nvPicPr>
          <p:blipFill rotWithShape="1">
            <a:blip r:embed="rId31">
              <a:alphaModFix/>
            </a:blip>
            <a:srcRect/>
            <a:stretch/>
          </p:blipFill>
          <p:spPr>
            <a:xfrm>
              <a:off x="3901440" y="2545079"/>
              <a:ext cx="518160" cy="362712"/>
            </a:xfrm>
            <a:prstGeom prst="rect">
              <a:avLst/>
            </a:prstGeom>
            <a:noFill/>
            <a:ln>
              <a:noFill/>
            </a:ln>
          </p:spPr>
        </p:pic>
        <p:sp>
          <p:nvSpPr>
            <p:cNvPr id="544" name="Google Shape;544;p46"/>
            <p:cNvSpPr/>
            <p:nvPr/>
          </p:nvSpPr>
          <p:spPr>
            <a:xfrm>
              <a:off x="3947574" y="2569241"/>
              <a:ext cx="427355" cy="269875"/>
            </a:xfrm>
            <a:custGeom>
              <a:avLst/>
              <a:gdLst/>
              <a:ahLst/>
              <a:cxnLst/>
              <a:rect l="l" t="t" r="r" b="b"/>
              <a:pathLst>
                <a:path w="427354" h="269875" extrusionOk="0">
                  <a:moveTo>
                    <a:pt x="119113" y="0"/>
                  </a:moveTo>
                  <a:lnTo>
                    <a:pt x="0" y="45504"/>
                  </a:lnTo>
                  <a:lnTo>
                    <a:pt x="45504" y="164617"/>
                  </a:lnTo>
                  <a:lnTo>
                    <a:pt x="63906" y="123456"/>
                  </a:lnTo>
                  <a:lnTo>
                    <a:pt x="390182" y="269341"/>
                  </a:lnTo>
                  <a:lnTo>
                    <a:pt x="426986" y="187020"/>
                  </a:lnTo>
                  <a:lnTo>
                    <a:pt x="100711" y="41147"/>
                  </a:lnTo>
                  <a:lnTo>
                    <a:pt x="119113"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46"/>
            <p:cNvSpPr/>
            <p:nvPr/>
          </p:nvSpPr>
          <p:spPr>
            <a:xfrm>
              <a:off x="3947618" y="2569190"/>
              <a:ext cx="427355" cy="269240"/>
            </a:xfrm>
            <a:custGeom>
              <a:avLst/>
              <a:gdLst/>
              <a:ahLst/>
              <a:cxnLst/>
              <a:rect l="l" t="t" r="r" b="b"/>
              <a:pathLst>
                <a:path w="427354" h="269239" extrusionOk="0">
                  <a:moveTo>
                    <a:pt x="0" y="45574"/>
                  </a:moveTo>
                  <a:lnTo>
                    <a:pt x="119089" y="0"/>
                  </a:lnTo>
                  <a:lnTo>
                    <a:pt x="100710" y="41166"/>
                  </a:lnTo>
                  <a:lnTo>
                    <a:pt x="427062" y="186867"/>
                  </a:lnTo>
                  <a:lnTo>
                    <a:pt x="390305" y="269199"/>
                  </a:lnTo>
                  <a:lnTo>
                    <a:pt x="63953" y="123498"/>
                  </a:lnTo>
                  <a:lnTo>
                    <a:pt x="45574" y="164664"/>
                  </a:lnTo>
                  <a:lnTo>
                    <a:pt x="0" y="45574"/>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46" name="Google Shape;546;p46"/>
          <p:cNvSpPr txBox="1"/>
          <p:nvPr/>
        </p:nvSpPr>
        <p:spPr>
          <a:xfrm>
            <a:off x="606706" y="3116579"/>
            <a:ext cx="687705"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Analysis</a:t>
            </a:r>
            <a:endParaRPr sz="1400">
              <a:solidFill>
                <a:schemeClr val="dk1"/>
              </a:solidFill>
              <a:latin typeface="Arial"/>
              <a:ea typeface="Arial"/>
              <a:cs typeface="Arial"/>
              <a:sym typeface="Arial"/>
            </a:endParaRPr>
          </a:p>
        </p:txBody>
      </p:sp>
      <p:pic>
        <p:nvPicPr>
          <p:cNvPr id="547" name="Google Shape;547;p46"/>
          <p:cNvPicPr preferRelativeResize="0"/>
          <p:nvPr/>
        </p:nvPicPr>
        <p:blipFill rotWithShape="1">
          <a:blip r:embed="rId32">
            <a:alphaModFix/>
          </a:blip>
          <a:srcRect/>
          <a:stretch/>
        </p:blipFill>
        <p:spPr>
          <a:xfrm>
            <a:off x="2380399" y="3176435"/>
            <a:ext cx="911275" cy="801369"/>
          </a:xfrm>
          <a:prstGeom prst="rect">
            <a:avLst/>
          </a:prstGeom>
          <a:noFill/>
          <a:ln>
            <a:noFill/>
          </a:ln>
        </p:spPr>
      </p:pic>
      <p:pic>
        <p:nvPicPr>
          <p:cNvPr id="548" name="Google Shape;548;p46"/>
          <p:cNvPicPr preferRelativeResize="0"/>
          <p:nvPr/>
        </p:nvPicPr>
        <p:blipFill rotWithShape="1">
          <a:blip r:embed="rId33">
            <a:alphaModFix/>
          </a:blip>
          <a:srcRect/>
          <a:stretch/>
        </p:blipFill>
        <p:spPr>
          <a:xfrm>
            <a:off x="1484757" y="3414128"/>
            <a:ext cx="769810" cy="749185"/>
          </a:xfrm>
          <a:prstGeom prst="rect">
            <a:avLst/>
          </a:prstGeom>
          <a:noFill/>
          <a:ln>
            <a:noFill/>
          </a:ln>
        </p:spPr>
      </p:pic>
      <p:pic>
        <p:nvPicPr>
          <p:cNvPr id="549" name="Google Shape;549;p46"/>
          <p:cNvPicPr preferRelativeResize="0"/>
          <p:nvPr/>
        </p:nvPicPr>
        <p:blipFill rotWithShape="1">
          <a:blip r:embed="rId34">
            <a:alphaModFix/>
          </a:blip>
          <a:srcRect/>
          <a:stretch/>
        </p:blipFill>
        <p:spPr>
          <a:xfrm>
            <a:off x="1425321" y="4312970"/>
            <a:ext cx="1067498" cy="560285"/>
          </a:xfrm>
          <a:prstGeom prst="rect">
            <a:avLst/>
          </a:prstGeom>
          <a:noFill/>
          <a:ln>
            <a:noFill/>
          </a:ln>
        </p:spPr>
      </p:pic>
      <p:pic>
        <p:nvPicPr>
          <p:cNvPr id="550" name="Google Shape;550;p46"/>
          <p:cNvPicPr preferRelativeResize="0"/>
          <p:nvPr/>
        </p:nvPicPr>
        <p:blipFill rotWithShape="1">
          <a:blip r:embed="rId35">
            <a:alphaModFix/>
          </a:blip>
          <a:srcRect/>
          <a:stretch/>
        </p:blipFill>
        <p:spPr>
          <a:xfrm>
            <a:off x="2765513" y="4078452"/>
            <a:ext cx="740371" cy="908833"/>
          </a:xfrm>
          <a:prstGeom prst="rect">
            <a:avLst/>
          </a:prstGeom>
          <a:noFill/>
          <a:ln>
            <a:noFill/>
          </a:ln>
        </p:spPr>
      </p:pic>
      <p:sp>
        <p:nvSpPr>
          <p:cNvPr id="551" name="Google Shape;551;p46"/>
          <p:cNvSpPr txBox="1"/>
          <p:nvPr/>
        </p:nvSpPr>
        <p:spPr>
          <a:xfrm>
            <a:off x="3651331" y="3487420"/>
            <a:ext cx="1300480" cy="635000"/>
          </a:xfrm>
          <a:prstGeom prst="rect">
            <a:avLst/>
          </a:prstGeom>
          <a:noFill/>
          <a:ln>
            <a:noFill/>
          </a:ln>
        </p:spPr>
        <p:txBody>
          <a:bodyPr spcFirstLastPara="1" wrap="square" lIns="0" tIns="12700" rIns="0" bIns="0" anchor="t" anchorCtr="0">
            <a:spAutoFit/>
          </a:bodyPr>
          <a:lstStyle/>
          <a:p>
            <a:pPr marL="12700" marR="457200" lvl="0" indent="0" algn="l" rtl="0">
              <a:lnSpc>
                <a:spcPct val="100000"/>
              </a:lnSpc>
              <a:spcBef>
                <a:spcPts val="0"/>
              </a:spcBef>
              <a:spcAft>
                <a:spcPts val="0"/>
              </a:spcAft>
              <a:buNone/>
            </a:pPr>
            <a:r>
              <a:rPr lang="en-US" sz="1000">
                <a:solidFill>
                  <a:schemeClr val="dk1"/>
                </a:solidFill>
                <a:latin typeface="Arial"/>
                <a:ea typeface="Arial"/>
                <a:cs typeface="Arial"/>
                <a:sym typeface="Arial"/>
              </a:rPr>
              <a:t>Alpha diversity  Beta diveristy</a:t>
            </a:r>
            <a:endParaRPr sz="1000">
              <a:solidFill>
                <a:schemeClr val="dk1"/>
              </a:solidFill>
              <a:latin typeface="Arial"/>
              <a:ea typeface="Arial"/>
              <a:cs typeface="Arial"/>
              <a:sym typeface="Arial"/>
            </a:endParaRPr>
          </a:p>
          <a:p>
            <a:pPr marL="12700" marR="5080" lvl="0" indent="0" algn="l" rtl="0">
              <a:lnSpc>
                <a:spcPct val="100000"/>
              </a:lnSpc>
              <a:spcBef>
                <a:spcPts val="0"/>
              </a:spcBef>
              <a:spcAft>
                <a:spcPts val="0"/>
              </a:spcAft>
              <a:buNone/>
            </a:pPr>
            <a:r>
              <a:rPr lang="en-US" sz="1000">
                <a:solidFill>
                  <a:schemeClr val="dk1"/>
                </a:solidFill>
                <a:latin typeface="Arial"/>
                <a:ea typeface="Arial"/>
                <a:cs typeface="Arial"/>
                <a:sym typeface="Arial"/>
              </a:rPr>
              <a:t>Taxonomic summaries  Phylogeny</a:t>
            </a:r>
            <a:endParaRPr sz="1000">
              <a:solidFill>
                <a:schemeClr val="dk1"/>
              </a:solidFill>
              <a:latin typeface="Arial"/>
              <a:ea typeface="Arial"/>
              <a:cs typeface="Arial"/>
              <a:sym typeface="Arial"/>
            </a:endParaRPr>
          </a:p>
        </p:txBody>
      </p:sp>
      <p:grpSp>
        <p:nvGrpSpPr>
          <p:cNvPr id="552" name="Google Shape;552;p46"/>
          <p:cNvGrpSpPr/>
          <p:nvPr/>
        </p:nvGrpSpPr>
        <p:grpSpPr>
          <a:xfrm>
            <a:off x="713231" y="3694176"/>
            <a:ext cx="527304" cy="618744"/>
            <a:chOff x="713231" y="3694176"/>
            <a:chExt cx="527304" cy="618744"/>
          </a:xfrm>
        </p:grpSpPr>
        <p:pic>
          <p:nvPicPr>
            <p:cNvPr id="553" name="Google Shape;553;p46"/>
            <p:cNvPicPr preferRelativeResize="0"/>
            <p:nvPr/>
          </p:nvPicPr>
          <p:blipFill rotWithShape="1">
            <a:blip r:embed="rId36">
              <a:alphaModFix/>
            </a:blip>
            <a:srcRect/>
            <a:stretch/>
          </p:blipFill>
          <p:spPr>
            <a:xfrm>
              <a:off x="713231" y="3694176"/>
              <a:ext cx="527304" cy="618744"/>
            </a:xfrm>
            <a:prstGeom prst="rect">
              <a:avLst/>
            </a:prstGeom>
            <a:noFill/>
            <a:ln>
              <a:noFill/>
            </a:ln>
          </p:spPr>
        </p:pic>
        <p:sp>
          <p:nvSpPr>
            <p:cNvPr id="554" name="Google Shape;554;p46"/>
            <p:cNvSpPr/>
            <p:nvPr/>
          </p:nvSpPr>
          <p:spPr>
            <a:xfrm>
              <a:off x="759249" y="3718967"/>
              <a:ext cx="432434" cy="518159"/>
            </a:xfrm>
            <a:custGeom>
              <a:avLst/>
              <a:gdLst/>
              <a:ahLst/>
              <a:cxnLst/>
              <a:rect l="l" t="t" r="r" b="b"/>
              <a:pathLst>
                <a:path w="432434" h="518160" extrusionOk="0">
                  <a:moveTo>
                    <a:pt x="108102" y="0"/>
                  </a:moveTo>
                  <a:lnTo>
                    <a:pt x="0" y="0"/>
                  </a:lnTo>
                  <a:lnTo>
                    <a:pt x="0" y="463626"/>
                  </a:lnTo>
                  <a:lnTo>
                    <a:pt x="324319" y="463626"/>
                  </a:lnTo>
                  <a:lnTo>
                    <a:pt x="324319" y="517677"/>
                  </a:lnTo>
                  <a:lnTo>
                    <a:pt x="432422" y="409575"/>
                  </a:lnTo>
                  <a:lnTo>
                    <a:pt x="324319" y="301472"/>
                  </a:lnTo>
                  <a:lnTo>
                    <a:pt x="324319" y="355523"/>
                  </a:lnTo>
                  <a:lnTo>
                    <a:pt x="108102" y="355523"/>
                  </a:lnTo>
                  <a:lnTo>
                    <a:pt x="108102" y="0"/>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46"/>
            <p:cNvSpPr/>
            <p:nvPr/>
          </p:nvSpPr>
          <p:spPr>
            <a:xfrm>
              <a:off x="759466" y="3718967"/>
              <a:ext cx="432434" cy="517525"/>
            </a:xfrm>
            <a:custGeom>
              <a:avLst/>
              <a:gdLst/>
              <a:ahLst/>
              <a:cxnLst/>
              <a:rect l="l" t="t" r="r" b="b"/>
              <a:pathLst>
                <a:path w="432434" h="517525" extrusionOk="0">
                  <a:moveTo>
                    <a:pt x="108051" y="0"/>
                  </a:moveTo>
                  <a:lnTo>
                    <a:pt x="108051" y="355340"/>
                  </a:lnTo>
                  <a:lnTo>
                    <a:pt x="324153" y="355340"/>
                  </a:lnTo>
                  <a:lnTo>
                    <a:pt x="324153" y="301314"/>
                  </a:lnTo>
                  <a:lnTo>
                    <a:pt x="432205" y="409366"/>
                  </a:lnTo>
                  <a:lnTo>
                    <a:pt x="324153" y="517416"/>
                  </a:lnTo>
                  <a:lnTo>
                    <a:pt x="324153" y="463391"/>
                  </a:lnTo>
                  <a:lnTo>
                    <a:pt x="0" y="463391"/>
                  </a:lnTo>
                  <a:lnTo>
                    <a:pt x="0" y="0"/>
                  </a:lnTo>
                  <a:lnTo>
                    <a:pt x="108051" y="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6" name="Google Shape;556;p46"/>
          <p:cNvSpPr txBox="1"/>
          <p:nvPr/>
        </p:nvSpPr>
        <p:spPr>
          <a:xfrm>
            <a:off x="6005417" y="3082353"/>
            <a:ext cx="2134235" cy="1305560"/>
          </a:xfrm>
          <a:prstGeom prst="rect">
            <a:avLst/>
          </a:prstGeom>
          <a:noFill/>
          <a:ln w="9525" cap="flat" cmpd="sng">
            <a:solidFill>
              <a:srgbClr val="000000"/>
            </a:solidFill>
            <a:prstDash val="solid"/>
            <a:round/>
            <a:headEnd type="none" w="sm" len="sm"/>
            <a:tailEnd type="none" w="sm" len="sm"/>
          </a:ln>
        </p:spPr>
        <p:txBody>
          <a:bodyPr spcFirstLastPara="1" wrap="square" lIns="0" tIns="39350" rIns="0" bIns="0" anchor="t" anchorCtr="0">
            <a:spAutoFit/>
          </a:bodyPr>
          <a:lstStyle/>
          <a:p>
            <a:pPr marL="246379" marR="431800" lvl="0" indent="0" algn="l" rtl="0">
              <a:lnSpc>
                <a:spcPct val="234999"/>
              </a:lnSpc>
              <a:spcBef>
                <a:spcPts val="0"/>
              </a:spcBef>
              <a:spcAft>
                <a:spcPts val="0"/>
              </a:spcAft>
              <a:buNone/>
            </a:pPr>
            <a:r>
              <a:rPr lang="en-US" sz="1400">
                <a:solidFill>
                  <a:schemeClr val="dk1"/>
                </a:solidFill>
                <a:latin typeface="Arial"/>
                <a:ea typeface="Arial"/>
                <a:cs typeface="Arial"/>
                <a:sym typeface="Arial"/>
              </a:rPr>
              <a:t>For this workshop,  QIIME2</a:t>
            </a:r>
            <a:endParaRPr sz="1400">
              <a:solidFill>
                <a:schemeClr val="dk1"/>
              </a:solidFill>
              <a:latin typeface="Arial"/>
              <a:ea typeface="Arial"/>
              <a:cs typeface="Arial"/>
              <a:sym typeface="Arial"/>
            </a:endParaRPr>
          </a:p>
          <a:p>
            <a:pPr marL="246379" marR="0" lvl="0" indent="0" algn="l" rtl="0">
              <a:lnSpc>
                <a:spcPct val="94642"/>
              </a:lnSpc>
              <a:spcBef>
                <a:spcPts val="0"/>
              </a:spcBef>
              <a:spcAft>
                <a:spcPts val="0"/>
              </a:spcAft>
              <a:buNone/>
            </a:pPr>
            <a:r>
              <a:rPr lang="en-US" sz="1400">
                <a:solidFill>
                  <a:schemeClr val="dk1"/>
                </a:solidFill>
                <a:latin typeface="Arial"/>
                <a:ea typeface="Arial"/>
                <a:cs typeface="Arial"/>
                <a:sym typeface="Arial"/>
              </a:rPr>
              <a:t>MOTHUR</a:t>
            </a:r>
            <a:endParaRPr sz="1400">
              <a:solidFill>
                <a:schemeClr val="dk1"/>
              </a:solidFill>
              <a:latin typeface="Arial"/>
              <a:ea typeface="Arial"/>
              <a:cs typeface="Arial"/>
              <a:sym typeface="Arial"/>
            </a:endParaRPr>
          </a:p>
        </p:txBody>
      </p:sp>
      <p:sp>
        <p:nvSpPr>
          <p:cNvPr id="557" name="Google Shape;557;p46"/>
          <p:cNvSpPr txBox="1"/>
          <p:nvPr/>
        </p:nvSpPr>
        <p:spPr>
          <a:xfrm>
            <a:off x="4203153" y="1051334"/>
            <a:ext cx="1126490" cy="930910"/>
          </a:xfrm>
          <a:prstGeom prst="rect">
            <a:avLst/>
          </a:prstGeom>
          <a:noFill/>
          <a:ln>
            <a:noFill/>
          </a:ln>
        </p:spPr>
        <p:txBody>
          <a:bodyPr spcFirstLastPara="1" wrap="square" lIns="0" tIns="92075" rIns="0" bIns="0" anchor="t" anchorCtr="0">
            <a:spAutoFit/>
          </a:bodyPr>
          <a:lstStyle/>
          <a:p>
            <a:pPr marL="12700" marR="0" lvl="0" indent="23494" algn="l" rtl="0">
              <a:lnSpc>
                <a:spcPct val="100000"/>
              </a:lnSpc>
              <a:spcBef>
                <a:spcPts val="0"/>
              </a:spcBef>
              <a:spcAft>
                <a:spcPts val="0"/>
              </a:spcAft>
              <a:buNone/>
            </a:pPr>
            <a:r>
              <a:rPr lang="en-US" sz="1100">
                <a:solidFill>
                  <a:schemeClr val="dk1"/>
                </a:solidFill>
                <a:latin typeface="Arial"/>
                <a:ea typeface="Arial"/>
                <a:cs typeface="Arial"/>
                <a:sym typeface="Arial"/>
              </a:rPr>
              <a:t>demultiplex</a:t>
            </a:r>
            <a:endParaRPr sz="1100">
              <a:solidFill>
                <a:schemeClr val="dk1"/>
              </a:solidFill>
              <a:latin typeface="Arial"/>
              <a:ea typeface="Arial"/>
              <a:cs typeface="Arial"/>
              <a:sym typeface="Arial"/>
            </a:endParaRPr>
          </a:p>
          <a:p>
            <a:pPr marL="12700" marR="387985" lvl="0" indent="0" algn="l" rtl="0">
              <a:lnSpc>
                <a:spcPct val="102299"/>
              </a:lnSpc>
              <a:spcBef>
                <a:spcPts val="484"/>
              </a:spcBef>
              <a:spcAft>
                <a:spcPts val="0"/>
              </a:spcAft>
              <a:buNone/>
            </a:pPr>
            <a:r>
              <a:rPr lang="en-US" sz="900">
                <a:solidFill>
                  <a:schemeClr val="dk1"/>
                </a:solidFill>
                <a:latin typeface="Arial"/>
                <a:ea typeface="Arial"/>
                <a:cs typeface="Arial"/>
                <a:sym typeface="Arial"/>
              </a:rPr>
              <a:t>Fastx_demux,  fastx-toolkit</a:t>
            </a:r>
            <a:endParaRPr sz="900">
              <a:solidFill>
                <a:schemeClr val="dk1"/>
              </a:solidFill>
              <a:latin typeface="Arial"/>
              <a:ea typeface="Arial"/>
              <a:cs typeface="Arial"/>
              <a:sym typeface="Arial"/>
            </a:endParaRPr>
          </a:p>
          <a:p>
            <a:pPr marL="520700" marR="0" lvl="0" indent="0" algn="ctr" rtl="0">
              <a:lnSpc>
                <a:spcPct val="107272"/>
              </a:lnSpc>
              <a:spcBef>
                <a:spcPts val="0"/>
              </a:spcBef>
              <a:spcAft>
                <a:spcPts val="0"/>
              </a:spcAft>
              <a:buNone/>
            </a:pPr>
            <a:r>
              <a:rPr lang="en-US" sz="1100">
                <a:solidFill>
                  <a:schemeClr val="dk1"/>
                </a:solidFill>
                <a:latin typeface="Arial"/>
                <a:ea typeface="Arial"/>
                <a:cs typeface="Arial"/>
                <a:sym typeface="Arial"/>
              </a:rPr>
              <a:t>Generate</a:t>
            </a:r>
            <a:endParaRPr sz="1100">
              <a:solidFill>
                <a:schemeClr val="dk1"/>
              </a:solidFill>
              <a:latin typeface="Arial"/>
              <a:ea typeface="Arial"/>
              <a:cs typeface="Arial"/>
              <a:sym typeface="Arial"/>
            </a:endParaRPr>
          </a:p>
          <a:p>
            <a:pPr marL="521334" marR="0" lvl="0" indent="0" algn="ctr" rtl="0">
              <a:lnSpc>
                <a:spcPct val="119090"/>
              </a:lnSpc>
              <a:spcBef>
                <a:spcPts val="0"/>
              </a:spcBef>
              <a:spcAft>
                <a:spcPts val="0"/>
              </a:spcAft>
              <a:buNone/>
            </a:pPr>
            <a:r>
              <a:rPr lang="en-US" sz="1100">
                <a:solidFill>
                  <a:schemeClr val="dk1"/>
                </a:solidFill>
                <a:latin typeface="Arial"/>
                <a:ea typeface="Arial"/>
                <a:cs typeface="Arial"/>
                <a:sym typeface="Arial"/>
              </a:rPr>
              <a:t>OTUs</a:t>
            </a:r>
            <a:endParaRPr sz="1100">
              <a:solidFill>
                <a:schemeClr val="dk1"/>
              </a:solidFill>
              <a:latin typeface="Arial"/>
              <a:ea typeface="Arial"/>
              <a:cs typeface="Arial"/>
              <a:sym typeface="Arial"/>
            </a:endParaRPr>
          </a:p>
        </p:txBody>
      </p:sp>
      <p:sp>
        <p:nvSpPr>
          <p:cNvPr id="558" name="Google Shape;558;p46"/>
          <p:cNvSpPr txBox="1"/>
          <p:nvPr/>
        </p:nvSpPr>
        <p:spPr>
          <a:xfrm>
            <a:off x="6140020" y="1130808"/>
            <a:ext cx="1032510" cy="58483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chemeClr val="dk1"/>
                </a:solidFill>
                <a:latin typeface="Arial"/>
                <a:ea typeface="Arial"/>
                <a:cs typeface="Arial"/>
                <a:sym typeface="Arial"/>
              </a:rPr>
              <a:t>Quality filter/trim</a:t>
            </a:r>
            <a:endParaRPr sz="1100">
              <a:solidFill>
                <a:schemeClr val="dk1"/>
              </a:solidFill>
              <a:latin typeface="Arial"/>
              <a:ea typeface="Arial"/>
              <a:cs typeface="Arial"/>
              <a:sym typeface="Arial"/>
            </a:endParaRPr>
          </a:p>
          <a:p>
            <a:pPr marL="186690" marR="176530" lvl="0" indent="0" algn="l" rtl="0">
              <a:lnSpc>
                <a:spcPct val="102200"/>
              </a:lnSpc>
              <a:spcBef>
                <a:spcPts val="869"/>
              </a:spcBef>
              <a:spcAft>
                <a:spcPts val="0"/>
              </a:spcAft>
              <a:buNone/>
            </a:pPr>
            <a:r>
              <a:rPr lang="en-US" sz="900">
                <a:solidFill>
                  <a:schemeClr val="dk1"/>
                </a:solidFill>
                <a:latin typeface="Arial"/>
                <a:ea typeface="Arial"/>
                <a:cs typeface="Arial"/>
                <a:sym typeface="Arial"/>
              </a:rPr>
              <a:t>Trimmomatic  cutadapt</a:t>
            </a:r>
            <a:endParaRPr sz="9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562"/>
        <p:cNvGrpSpPr/>
        <p:nvPr/>
      </p:nvGrpSpPr>
      <p:grpSpPr>
        <a:xfrm>
          <a:off x="0" y="0"/>
          <a:ext cx="0" cy="0"/>
          <a:chOff x="0" y="0"/>
          <a:chExt cx="0" cy="0"/>
        </a:xfrm>
      </p:grpSpPr>
      <p:pic>
        <p:nvPicPr>
          <p:cNvPr id="563" name="Google Shape;563;p47"/>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564" name="Google Shape;564;p47"/>
          <p:cNvSpPr txBox="1">
            <a:spLocks noGrp="1"/>
          </p:cNvSpPr>
          <p:nvPr>
            <p:ph type="title"/>
          </p:nvPr>
        </p:nvSpPr>
        <p:spPr>
          <a:xfrm>
            <a:off x="688324" y="571500"/>
            <a:ext cx="292862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Data Preprocessing</a:t>
            </a:r>
            <a:endParaRPr/>
          </a:p>
        </p:txBody>
      </p:sp>
      <p:sp>
        <p:nvSpPr>
          <p:cNvPr id="565" name="Google Shape;565;p47"/>
          <p:cNvSpPr txBox="1"/>
          <p:nvPr/>
        </p:nvSpPr>
        <p:spPr>
          <a:xfrm>
            <a:off x="1005824" y="1204467"/>
            <a:ext cx="1357630" cy="360680"/>
          </a:xfrm>
          <a:prstGeom prst="rect">
            <a:avLst/>
          </a:prstGeom>
          <a:noFill/>
          <a:ln>
            <a:noFill/>
          </a:ln>
        </p:spPr>
        <p:txBody>
          <a:bodyPr spcFirstLastPara="1" wrap="square" lIns="0" tIns="1270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FastQC</a:t>
            </a:r>
            <a:endParaRPr sz="2200">
              <a:solidFill>
                <a:schemeClr val="dk1"/>
              </a:solidFill>
              <a:latin typeface="Arial"/>
              <a:ea typeface="Arial"/>
              <a:cs typeface="Arial"/>
              <a:sym typeface="Arial"/>
            </a:endParaRPr>
          </a:p>
        </p:txBody>
      </p:sp>
      <p:pic>
        <p:nvPicPr>
          <p:cNvPr id="566" name="Google Shape;566;p47"/>
          <p:cNvPicPr preferRelativeResize="0"/>
          <p:nvPr/>
        </p:nvPicPr>
        <p:blipFill rotWithShape="1">
          <a:blip r:embed="rId4">
            <a:alphaModFix/>
          </a:blip>
          <a:srcRect/>
          <a:stretch/>
        </p:blipFill>
        <p:spPr>
          <a:xfrm>
            <a:off x="2556075" y="1246149"/>
            <a:ext cx="4571481" cy="2770898"/>
          </a:xfrm>
          <a:prstGeom prst="rect">
            <a:avLst/>
          </a:prstGeom>
          <a:noFill/>
          <a:ln>
            <a:noFill/>
          </a:ln>
        </p:spPr>
      </p:pic>
      <p:sp>
        <p:nvSpPr>
          <p:cNvPr id="567" name="Google Shape;567;p47"/>
          <p:cNvSpPr txBox="1"/>
          <p:nvPr/>
        </p:nvSpPr>
        <p:spPr>
          <a:xfrm>
            <a:off x="1034789" y="4064508"/>
            <a:ext cx="5444490" cy="873125"/>
          </a:xfrm>
          <a:prstGeom prst="rect">
            <a:avLst/>
          </a:prstGeom>
          <a:noFill/>
          <a:ln>
            <a:noFill/>
          </a:ln>
        </p:spPr>
        <p:txBody>
          <a:bodyPr spcFirstLastPara="1" wrap="square" lIns="0" tIns="12700" rIns="0" bIns="0" anchor="t" anchorCtr="0">
            <a:spAutoFit/>
          </a:bodyPr>
          <a:lstStyle/>
          <a:p>
            <a:pPr marL="297815" marR="0" lvl="0" indent="-285750" algn="l" rtl="0">
              <a:lnSpc>
                <a:spcPct val="117499"/>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Many tools/options to filter and trim data</a:t>
            </a:r>
            <a:endParaRPr sz="1400">
              <a:solidFill>
                <a:schemeClr val="dk1"/>
              </a:solidFill>
              <a:latin typeface="Arial"/>
              <a:ea typeface="Arial"/>
              <a:cs typeface="Arial"/>
              <a:sym typeface="Arial"/>
            </a:endParaRPr>
          </a:p>
          <a:p>
            <a:pPr marL="297815" marR="5080" lvl="0" indent="-285750" algn="l" rtl="0">
              <a:lnSpc>
                <a:spcPct val="120000"/>
              </a:lnSpc>
              <a:spcBef>
                <a:spcPts val="20"/>
              </a:spcBef>
              <a:spcAft>
                <a:spcPts val="0"/>
              </a:spcAft>
              <a:buClr>
                <a:schemeClr val="dk1"/>
              </a:buClr>
              <a:buSzPts val="1400"/>
              <a:buFont typeface="Arial"/>
              <a:buChar char="•"/>
            </a:pPr>
            <a:r>
              <a:rPr lang="en-US" sz="1400">
                <a:solidFill>
                  <a:schemeClr val="dk1"/>
                </a:solidFill>
                <a:latin typeface="Arial"/>
                <a:ea typeface="Arial"/>
                <a:cs typeface="Arial"/>
                <a:sym typeface="Arial"/>
              </a:rPr>
              <a:t>Trimming does not always improve things as valuable information  can be lost!</a:t>
            </a:r>
            <a:endParaRPr sz="1400">
              <a:solidFill>
                <a:schemeClr val="dk1"/>
              </a:solidFill>
              <a:latin typeface="Arial"/>
              <a:ea typeface="Arial"/>
              <a:cs typeface="Arial"/>
              <a:sym typeface="Arial"/>
            </a:endParaRPr>
          </a:p>
          <a:p>
            <a:pPr marL="297815" marR="0" lvl="0" indent="-285750" algn="l" rtl="0">
              <a:lnSpc>
                <a:spcPct val="117857"/>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Removal of adapters is critical for downstream analysis</a:t>
            </a:r>
            <a:endParaRPr sz="14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8"/>
          <p:cNvSpPr txBox="1">
            <a:spLocks noGrp="1"/>
          </p:cNvSpPr>
          <p:nvPr>
            <p:ph type="title"/>
          </p:nvPr>
        </p:nvSpPr>
        <p:spPr>
          <a:xfrm>
            <a:off x="688324" y="571500"/>
            <a:ext cx="195389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Dereplication</a:t>
            </a:r>
            <a:endParaRPr/>
          </a:p>
        </p:txBody>
      </p:sp>
      <p:sp>
        <p:nvSpPr>
          <p:cNvPr id="573" name="Google Shape;573;p48"/>
          <p:cNvSpPr txBox="1"/>
          <p:nvPr/>
        </p:nvSpPr>
        <p:spPr>
          <a:xfrm>
            <a:off x="1005824" y="1558035"/>
            <a:ext cx="7435850" cy="1772285"/>
          </a:xfrm>
          <a:prstGeom prst="rect">
            <a:avLst/>
          </a:prstGeom>
          <a:noFill/>
          <a:ln>
            <a:noFill/>
          </a:ln>
        </p:spPr>
        <p:txBody>
          <a:bodyPr spcFirstLastPara="1" wrap="square" lIns="0" tIns="10775" rIns="0" bIns="0" anchor="t" anchorCtr="0">
            <a:spAutoFit/>
          </a:bodyPr>
          <a:lstStyle/>
          <a:p>
            <a:pPr marL="380365" marR="672465" lvl="0" indent="-368300" algn="just" rtl="0">
              <a:lnSpc>
                <a:spcPct val="100499"/>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In this process all the quality-filtered sequences are  collapsed into a set of unique reads, which are then  clustered into OTUs</a:t>
            </a:r>
            <a:endParaRPr sz="2200">
              <a:solidFill>
                <a:schemeClr val="dk1"/>
              </a:solidFill>
              <a:latin typeface="Arial"/>
              <a:ea typeface="Arial"/>
              <a:cs typeface="Arial"/>
              <a:sym typeface="Arial"/>
            </a:endParaRPr>
          </a:p>
          <a:p>
            <a:pPr marL="380365" marR="5080" lvl="0" indent="-368300" algn="just" rtl="0">
              <a:lnSpc>
                <a:spcPct val="119090"/>
              </a:lnSpc>
              <a:spcBef>
                <a:spcPts val="655"/>
              </a:spcBef>
              <a:spcAft>
                <a:spcPts val="0"/>
              </a:spcAft>
              <a:buClr>
                <a:srgbClr val="800000"/>
              </a:buClr>
              <a:buSzPts val="2200"/>
              <a:buFont typeface="Arial"/>
              <a:buChar char="■"/>
            </a:pPr>
            <a:r>
              <a:rPr lang="en-US" sz="2200">
                <a:solidFill>
                  <a:schemeClr val="dk1"/>
                </a:solidFill>
                <a:latin typeface="Arial"/>
                <a:ea typeface="Arial"/>
                <a:cs typeface="Arial"/>
                <a:sym typeface="Arial"/>
              </a:rPr>
              <a:t>Dereplication step significantly reduces computation time  by eliminating redundant sequences</a:t>
            </a:r>
            <a:endParaRPr sz="22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77"/>
        <p:cNvGrpSpPr/>
        <p:nvPr/>
      </p:nvGrpSpPr>
      <p:grpSpPr>
        <a:xfrm>
          <a:off x="0" y="0"/>
          <a:ext cx="0" cy="0"/>
          <a:chOff x="0" y="0"/>
          <a:chExt cx="0" cy="0"/>
        </a:xfrm>
      </p:grpSpPr>
      <p:pic>
        <p:nvPicPr>
          <p:cNvPr id="578" name="Google Shape;578;p49"/>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579" name="Google Shape;579;p49"/>
          <p:cNvSpPr txBox="1">
            <a:spLocks noGrp="1"/>
          </p:cNvSpPr>
          <p:nvPr>
            <p:ph type="title"/>
          </p:nvPr>
        </p:nvSpPr>
        <p:spPr>
          <a:xfrm>
            <a:off x="1176454" y="63500"/>
            <a:ext cx="6452870" cy="760095"/>
          </a:xfrm>
          <a:prstGeom prst="rect">
            <a:avLst/>
          </a:prstGeom>
          <a:noFill/>
          <a:ln>
            <a:noFill/>
          </a:ln>
        </p:spPr>
        <p:txBody>
          <a:bodyPr spcFirstLastPara="1" wrap="square" lIns="0" tIns="9525" rIns="0" bIns="0" anchor="t" anchorCtr="0">
            <a:spAutoFit/>
          </a:bodyPr>
          <a:lstStyle/>
          <a:p>
            <a:pPr marL="2488565" marR="5080" lvl="0" indent="-2476500" algn="l" rtl="0">
              <a:lnSpc>
                <a:spcPct val="100800"/>
              </a:lnSpc>
              <a:spcBef>
                <a:spcPts val="0"/>
              </a:spcBef>
              <a:spcAft>
                <a:spcPts val="0"/>
              </a:spcAft>
              <a:buNone/>
            </a:pPr>
            <a:r>
              <a:rPr lang="en-US" sz="2400"/>
              <a:t>Chimera detection and removal of non-bacterial  sequences</a:t>
            </a:r>
            <a:endParaRPr sz="2400"/>
          </a:p>
        </p:txBody>
      </p:sp>
      <p:sp>
        <p:nvSpPr>
          <p:cNvPr id="580" name="Google Shape;580;p49"/>
          <p:cNvSpPr txBox="1"/>
          <p:nvPr/>
        </p:nvSpPr>
        <p:spPr>
          <a:xfrm>
            <a:off x="791784" y="1033779"/>
            <a:ext cx="7188834" cy="702310"/>
          </a:xfrm>
          <a:prstGeom prst="rect">
            <a:avLst/>
          </a:prstGeom>
          <a:noFill/>
          <a:ln>
            <a:noFill/>
          </a:ln>
        </p:spPr>
        <p:txBody>
          <a:bodyPr spcFirstLastPara="1" wrap="square" lIns="0" tIns="6350" rIns="0" bIns="0" anchor="t" anchorCtr="0">
            <a:spAutoFit/>
          </a:bodyPr>
          <a:lstStyle/>
          <a:p>
            <a:pPr marL="380365" marR="5080" lvl="0" indent="-368300" algn="l" rtl="0">
              <a:lnSpc>
                <a:spcPct val="101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Chimeras as artifact sequences formed by two or more  biological sequences incorrectly joined together</a:t>
            </a:r>
            <a:endParaRPr sz="2200">
              <a:solidFill>
                <a:schemeClr val="dk1"/>
              </a:solidFill>
              <a:latin typeface="Arial"/>
              <a:ea typeface="Arial"/>
              <a:cs typeface="Arial"/>
              <a:sym typeface="Arial"/>
            </a:endParaRPr>
          </a:p>
        </p:txBody>
      </p:sp>
      <p:pic>
        <p:nvPicPr>
          <p:cNvPr id="581" name="Google Shape;581;p49"/>
          <p:cNvPicPr preferRelativeResize="0"/>
          <p:nvPr/>
        </p:nvPicPr>
        <p:blipFill rotWithShape="1">
          <a:blip r:embed="rId4">
            <a:alphaModFix/>
          </a:blip>
          <a:srcRect/>
          <a:stretch/>
        </p:blipFill>
        <p:spPr>
          <a:xfrm>
            <a:off x="1348046" y="1803212"/>
            <a:ext cx="3867411" cy="2734697"/>
          </a:xfrm>
          <a:prstGeom prst="rect">
            <a:avLst/>
          </a:prstGeom>
          <a:noFill/>
          <a:ln>
            <a:noFill/>
          </a:ln>
        </p:spPr>
      </p:pic>
      <p:sp>
        <p:nvSpPr>
          <p:cNvPr id="582" name="Google Shape;582;p49"/>
          <p:cNvSpPr txBox="1"/>
          <p:nvPr/>
        </p:nvSpPr>
        <p:spPr>
          <a:xfrm>
            <a:off x="5543914" y="2229611"/>
            <a:ext cx="2999740" cy="1510030"/>
          </a:xfrm>
          <a:prstGeom prst="rect">
            <a:avLst/>
          </a:prstGeom>
          <a:noFill/>
          <a:ln>
            <a:noFill/>
          </a:ln>
        </p:spPr>
        <p:txBody>
          <a:bodyPr spcFirstLastPara="1" wrap="square" lIns="0" tIns="13950" rIns="0" bIns="0" anchor="t" anchorCtr="0">
            <a:spAutoFit/>
          </a:bodyPr>
          <a:lstStyle/>
          <a:p>
            <a:pPr marL="12700" marR="5080" lvl="0" indent="0" algn="l" rtl="0">
              <a:lnSpc>
                <a:spcPct val="99300"/>
              </a:lnSpc>
              <a:spcBef>
                <a:spcPts val="0"/>
              </a:spcBef>
              <a:spcAft>
                <a:spcPts val="0"/>
              </a:spcAft>
              <a:buNone/>
            </a:pPr>
            <a:r>
              <a:rPr lang="en-US" sz="1400">
                <a:solidFill>
                  <a:schemeClr val="dk1"/>
                </a:solidFill>
                <a:latin typeface="Arial"/>
                <a:ea typeface="Arial"/>
                <a:cs typeface="Arial"/>
                <a:sym typeface="Arial"/>
              </a:rPr>
              <a:t>Incomplete extensions during PCR  allow subsequent PCR cycles to use  a partially extended strand to bind to  the template of a different, but similar,  sequence. This partially extended  strand then acts as a primer to extend  and form a chimeric sequence.</a:t>
            </a:r>
            <a:endParaRPr sz="1400">
              <a:solidFill>
                <a:schemeClr val="dk1"/>
              </a:solidFill>
              <a:latin typeface="Arial"/>
              <a:ea typeface="Arial"/>
              <a:cs typeface="Arial"/>
              <a:sym typeface="Arial"/>
            </a:endParaRPr>
          </a:p>
        </p:txBody>
      </p:sp>
      <p:sp>
        <p:nvSpPr>
          <p:cNvPr id="583" name="Google Shape;583;p49"/>
          <p:cNvSpPr txBox="1"/>
          <p:nvPr/>
        </p:nvSpPr>
        <p:spPr>
          <a:xfrm>
            <a:off x="2326167" y="4570983"/>
            <a:ext cx="1019810" cy="132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700">
                <a:solidFill>
                  <a:schemeClr val="dk1"/>
                </a:solidFill>
                <a:latin typeface="Arial"/>
                <a:ea typeface="Arial"/>
                <a:cs typeface="Arial"/>
                <a:sym typeface="Arial"/>
              </a:rPr>
              <a:t>Genome Research, 2011</a:t>
            </a:r>
            <a:endParaRPr sz="7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688324" y="571500"/>
            <a:ext cx="2226945"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b="0" i="0" u="none" strike="noStrike" cap="none">
                <a:solidFill>
                  <a:schemeClr val="dk1"/>
                </a:solidFill>
                <a:latin typeface="Arial"/>
                <a:ea typeface="Arial"/>
                <a:cs typeface="Arial"/>
                <a:sym typeface="Arial"/>
              </a:rPr>
              <a:t>Carbon Cycle</a:t>
            </a:r>
            <a:endParaRPr sz="2600" b="0" i="0" u="none" strike="noStrike" cap="none">
              <a:solidFill>
                <a:schemeClr val="dk1"/>
              </a:solidFill>
              <a:latin typeface="Arial"/>
              <a:ea typeface="Arial"/>
              <a:cs typeface="Arial"/>
              <a:sym typeface="Arial"/>
            </a:endParaRPr>
          </a:p>
        </p:txBody>
      </p:sp>
      <p:pic>
        <p:nvPicPr>
          <p:cNvPr id="73" name="Google Shape;73;p5"/>
          <p:cNvPicPr preferRelativeResize="0"/>
          <p:nvPr/>
        </p:nvPicPr>
        <p:blipFill rotWithShape="1">
          <a:blip r:embed="rId3">
            <a:alphaModFix/>
          </a:blip>
          <a:srcRect/>
          <a:stretch/>
        </p:blipFill>
        <p:spPr>
          <a:xfrm>
            <a:off x="1918745" y="1086002"/>
            <a:ext cx="4756374" cy="3312853"/>
          </a:xfrm>
          <a:prstGeom prst="rect">
            <a:avLst/>
          </a:prstGeom>
          <a:noFill/>
          <a:ln>
            <a:noFill/>
          </a:ln>
        </p:spPr>
      </p:pic>
      <p:sp>
        <p:nvSpPr>
          <p:cNvPr id="74" name="Google Shape;74;p5"/>
          <p:cNvSpPr txBox="1"/>
          <p:nvPr/>
        </p:nvSpPr>
        <p:spPr>
          <a:xfrm>
            <a:off x="6025167" y="3891788"/>
            <a:ext cx="37274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i="0" u="none" strike="noStrike" cap="none">
                <a:solidFill>
                  <a:srgbClr val="FF0000"/>
                </a:solidFill>
                <a:latin typeface="Arial"/>
                <a:ea typeface="Arial"/>
                <a:cs typeface="Arial"/>
                <a:sym typeface="Arial"/>
              </a:rPr>
              <a:t>-2GT</a:t>
            </a:r>
            <a:endParaRPr sz="1200" b="0" i="0" u="none" strike="noStrike" cap="none">
              <a:solidFill>
                <a:schemeClr val="dk1"/>
              </a:solidFill>
              <a:latin typeface="Arial"/>
              <a:ea typeface="Arial"/>
              <a:cs typeface="Arial"/>
              <a:sym typeface="Arial"/>
            </a:endParaRPr>
          </a:p>
        </p:txBody>
      </p:sp>
      <p:sp>
        <p:nvSpPr>
          <p:cNvPr id="75" name="Google Shape;75;p5"/>
          <p:cNvSpPr txBox="1"/>
          <p:nvPr/>
        </p:nvSpPr>
        <p:spPr>
          <a:xfrm>
            <a:off x="3384532" y="2767076"/>
            <a:ext cx="37274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i="0" u="none" strike="noStrike" cap="none">
                <a:solidFill>
                  <a:srgbClr val="FF0000"/>
                </a:solidFill>
                <a:latin typeface="Arial"/>
                <a:ea typeface="Arial"/>
                <a:cs typeface="Arial"/>
                <a:sym typeface="Arial"/>
              </a:rPr>
              <a:t>-3GT</a:t>
            </a:r>
            <a:endParaRPr sz="1200" b="0" i="0" u="none" strike="noStrike" cap="none">
              <a:solidFill>
                <a:schemeClr val="dk1"/>
              </a:solidFill>
              <a:latin typeface="Arial"/>
              <a:ea typeface="Arial"/>
              <a:cs typeface="Arial"/>
              <a:sym typeface="Arial"/>
            </a:endParaRPr>
          </a:p>
        </p:txBody>
      </p:sp>
      <p:sp>
        <p:nvSpPr>
          <p:cNvPr id="76" name="Google Shape;76;p5"/>
          <p:cNvSpPr txBox="1"/>
          <p:nvPr/>
        </p:nvSpPr>
        <p:spPr>
          <a:xfrm>
            <a:off x="4066217" y="1651507"/>
            <a:ext cx="1552575" cy="568325"/>
          </a:xfrm>
          <a:prstGeom prst="rect">
            <a:avLst/>
          </a:prstGeom>
          <a:noFill/>
          <a:ln>
            <a:noFill/>
          </a:ln>
        </p:spPr>
        <p:txBody>
          <a:bodyPr spcFirstLastPara="1" wrap="square" lIns="0" tIns="100950" rIns="0" bIns="0" anchor="t" anchorCtr="0">
            <a:spAutoFit/>
          </a:bodyPr>
          <a:lstStyle/>
          <a:p>
            <a:pPr marL="12700" marR="0" lvl="0" indent="0" algn="l" rtl="0">
              <a:lnSpc>
                <a:spcPct val="100000"/>
              </a:lnSpc>
              <a:spcBef>
                <a:spcPts val="0"/>
              </a:spcBef>
              <a:spcAft>
                <a:spcPts val="0"/>
              </a:spcAft>
              <a:buNone/>
            </a:pPr>
            <a:r>
              <a:rPr lang="en-US" sz="1200" b="1" i="0" u="none" strike="noStrike" cap="none">
                <a:solidFill>
                  <a:srgbClr val="FF0000"/>
                </a:solidFill>
                <a:latin typeface="Arial"/>
                <a:ea typeface="Arial"/>
                <a:cs typeface="Arial"/>
                <a:sym typeface="Arial"/>
              </a:rPr>
              <a:t>- 4GT</a:t>
            </a:r>
            <a:endParaRPr sz="1200" b="0" i="0" u="none" strike="noStrike" cap="none">
              <a:solidFill>
                <a:schemeClr val="dk1"/>
              </a:solidFill>
              <a:latin typeface="Arial"/>
              <a:ea typeface="Arial"/>
              <a:cs typeface="Arial"/>
              <a:sym typeface="Arial"/>
            </a:endParaRPr>
          </a:p>
          <a:p>
            <a:pPr marL="1153795" marR="0" lvl="0" indent="0" algn="l" rtl="0">
              <a:lnSpc>
                <a:spcPct val="100000"/>
              </a:lnSpc>
              <a:spcBef>
                <a:spcPts val="695"/>
              </a:spcBef>
              <a:spcAft>
                <a:spcPts val="0"/>
              </a:spcAft>
              <a:buNone/>
            </a:pPr>
            <a:r>
              <a:rPr lang="en-US" sz="1200" b="1" i="0" u="none" strike="noStrike" cap="none">
                <a:solidFill>
                  <a:srgbClr val="FF0000"/>
                </a:solidFill>
                <a:latin typeface="Arial"/>
                <a:ea typeface="Arial"/>
                <a:cs typeface="Arial"/>
                <a:sym typeface="Arial"/>
              </a:rPr>
              <a:t>+9GT</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0"/>
          <p:cNvSpPr txBox="1">
            <a:spLocks noGrp="1"/>
          </p:cNvSpPr>
          <p:nvPr>
            <p:ph type="title"/>
          </p:nvPr>
        </p:nvSpPr>
        <p:spPr>
          <a:xfrm>
            <a:off x="688324" y="123444"/>
            <a:ext cx="151257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Clustering</a:t>
            </a:r>
            <a:endParaRPr/>
          </a:p>
        </p:txBody>
      </p:sp>
      <p:sp>
        <p:nvSpPr>
          <p:cNvPr id="589" name="Google Shape;589;p50"/>
          <p:cNvSpPr txBox="1"/>
          <p:nvPr/>
        </p:nvSpPr>
        <p:spPr>
          <a:xfrm>
            <a:off x="905939" y="762508"/>
            <a:ext cx="7326630" cy="510540"/>
          </a:xfrm>
          <a:prstGeom prst="rect">
            <a:avLst/>
          </a:prstGeom>
          <a:noFill/>
          <a:ln>
            <a:noFill/>
          </a:ln>
        </p:spPr>
        <p:txBody>
          <a:bodyPr spcFirstLastPara="1" wrap="square" lIns="0" tIns="22850" rIns="0" bIns="0" anchor="t" anchorCtr="0">
            <a:spAutoFit/>
          </a:bodyPr>
          <a:lstStyle/>
          <a:p>
            <a:pPr marL="381000" marR="5080" lvl="0" indent="-368300" algn="l" rtl="0">
              <a:lnSpc>
                <a:spcPct val="118750"/>
              </a:lnSpc>
              <a:spcBef>
                <a:spcPts val="0"/>
              </a:spcBef>
              <a:spcAft>
                <a:spcPts val="0"/>
              </a:spcAft>
              <a:buClr>
                <a:srgbClr val="800000"/>
              </a:buClr>
              <a:buSzPts val="2200"/>
              <a:buFont typeface="Arial"/>
              <a:buChar char="■"/>
            </a:pPr>
            <a:r>
              <a:rPr lang="en-US" sz="1600">
                <a:solidFill>
                  <a:schemeClr val="dk1"/>
                </a:solidFill>
                <a:latin typeface="Arial"/>
                <a:ea typeface="Arial"/>
                <a:cs typeface="Arial"/>
                <a:sym typeface="Arial"/>
              </a:rPr>
              <a:t>Analysis of 16S rRNA relies on clustering of related sequences at a particular  level of identity and counting the representatives of each cluster</a:t>
            </a:r>
            <a:endParaRPr sz="1600">
              <a:solidFill>
                <a:schemeClr val="dk1"/>
              </a:solidFill>
              <a:latin typeface="Arial"/>
              <a:ea typeface="Arial"/>
              <a:cs typeface="Arial"/>
              <a:sym typeface="Arial"/>
            </a:endParaRPr>
          </a:p>
        </p:txBody>
      </p:sp>
      <p:sp>
        <p:nvSpPr>
          <p:cNvPr id="590" name="Google Shape;590;p50"/>
          <p:cNvSpPr txBox="1"/>
          <p:nvPr/>
        </p:nvSpPr>
        <p:spPr>
          <a:xfrm>
            <a:off x="905939" y="3456940"/>
            <a:ext cx="7374890" cy="1003935"/>
          </a:xfrm>
          <a:prstGeom prst="rect">
            <a:avLst/>
          </a:prstGeom>
          <a:noFill/>
          <a:ln>
            <a:noFill/>
          </a:ln>
        </p:spPr>
        <p:txBody>
          <a:bodyPr spcFirstLastPara="1" wrap="square" lIns="0" tIns="11425" rIns="0" bIns="0" anchor="t" anchorCtr="0">
            <a:spAutoFit/>
          </a:bodyPr>
          <a:lstStyle/>
          <a:p>
            <a:pPr marL="380365" marR="5080" lvl="0" indent="-368300" algn="l" rtl="0">
              <a:lnSpc>
                <a:spcPct val="100400"/>
              </a:lnSpc>
              <a:spcBef>
                <a:spcPts val="0"/>
              </a:spcBef>
              <a:spcAft>
                <a:spcPts val="0"/>
              </a:spcAft>
              <a:buClr>
                <a:srgbClr val="800000"/>
              </a:buClr>
              <a:buSzPts val="2200"/>
              <a:buFont typeface="Arial"/>
              <a:buChar char="■"/>
            </a:pPr>
            <a:r>
              <a:rPr lang="en-US" sz="1600">
                <a:solidFill>
                  <a:schemeClr val="dk1"/>
                </a:solidFill>
                <a:latin typeface="Arial"/>
                <a:ea typeface="Arial"/>
                <a:cs typeface="Arial"/>
                <a:sym typeface="Arial"/>
              </a:rPr>
              <a:t>Some level of sequence divergence should be allowed – 95% (genus-level,  partial 16S gene), 97% (species-level) or 99% typical similarity cutoffs used in  practice and the resulting cluster of nearly identical tags (assumedly identical  genomes) is referred to as an OTU (Operational Taxonomic Unit)</a:t>
            </a:r>
            <a:endParaRPr sz="1600">
              <a:solidFill>
                <a:schemeClr val="dk1"/>
              </a:solidFill>
              <a:latin typeface="Arial"/>
              <a:ea typeface="Arial"/>
              <a:cs typeface="Arial"/>
              <a:sym typeface="Arial"/>
            </a:endParaRPr>
          </a:p>
        </p:txBody>
      </p:sp>
      <p:pic>
        <p:nvPicPr>
          <p:cNvPr id="591" name="Google Shape;591;p50"/>
          <p:cNvPicPr preferRelativeResize="0"/>
          <p:nvPr/>
        </p:nvPicPr>
        <p:blipFill rotWithShape="1">
          <a:blip r:embed="rId3">
            <a:alphaModFix/>
          </a:blip>
          <a:srcRect/>
          <a:stretch/>
        </p:blipFill>
        <p:spPr>
          <a:xfrm>
            <a:off x="1524114" y="1316202"/>
            <a:ext cx="5277231" cy="213526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1"/>
          <p:cNvSpPr txBox="1">
            <a:spLocks noGrp="1"/>
          </p:cNvSpPr>
          <p:nvPr>
            <p:ph type="title"/>
          </p:nvPr>
        </p:nvSpPr>
        <p:spPr>
          <a:xfrm>
            <a:off x="688324" y="571500"/>
            <a:ext cx="278320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Create OTU tables</a:t>
            </a:r>
            <a:endParaRPr/>
          </a:p>
        </p:txBody>
      </p:sp>
      <p:sp>
        <p:nvSpPr>
          <p:cNvPr id="597" name="Google Shape;597;p51"/>
          <p:cNvSpPr txBox="1"/>
          <p:nvPr/>
        </p:nvSpPr>
        <p:spPr>
          <a:xfrm>
            <a:off x="1005824" y="1558035"/>
            <a:ext cx="7359015" cy="705485"/>
          </a:xfrm>
          <a:prstGeom prst="rect">
            <a:avLst/>
          </a:prstGeom>
          <a:noFill/>
          <a:ln>
            <a:noFill/>
          </a:ln>
        </p:spPr>
        <p:txBody>
          <a:bodyPr spcFirstLastPara="1" wrap="square" lIns="0" tIns="3175" rIns="0" bIns="0" anchor="t" anchorCtr="0">
            <a:spAutoFit/>
          </a:bodyPr>
          <a:lstStyle/>
          <a:p>
            <a:pPr marL="380365" marR="5080" lvl="0" indent="-368300" algn="l" rtl="0">
              <a:lnSpc>
                <a:spcPct val="1028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OTU table is a matrix that gives the number of reads per  sample per OTU</a:t>
            </a:r>
            <a:endParaRPr sz="2200">
              <a:solidFill>
                <a:schemeClr val="dk1"/>
              </a:solidFill>
              <a:latin typeface="Arial"/>
              <a:ea typeface="Arial"/>
              <a:cs typeface="Arial"/>
              <a:sym typeface="Arial"/>
            </a:endParaRPr>
          </a:p>
        </p:txBody>
      </p:sp>
      <p:pic>
        <p:nvPicPr>
          <p:cNvPr id="598" name="Google Shape;598;p51"/>
          <p:cNvPicPr preferRelativeResize="0"/>
          <p:nvPr/>
        </p:nvPicPr>
        <p:blipFill rotWithShape="1">
          <a:blip r:embed="rId3">
            <a:alphaModFix/>
          </a:blip>
          <a:srcRect/>
          <a:stretch/>
        </p:blipFill>
        <p:spPr>
          <a:xfrm>
            <a:off x="1130642" y="2197344"/>
            <a:ext cx="7099477" cy="221343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2"/>
          <p:cNvSpPr txBox="1">
            <a:spLocks noGrp="1"/>
          </p:cNvSpPr>
          <p:nvPr>
            <p:ph type="title"/>
          </p:nvPr>
        </p:nvSpPr>
        <p:spPr>
          <a:xfrm>
            <a:off x="621480" y="129540"/>
            <a:ext cx="651192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Bin OTUs into Taxonomy (assign taxonomy)</a:t>
            </a:r>
            <a:endParaRPr/>
          </a:p>
        </p:txBody>
      </p:sp>
      <p:sp>
        <p:nvSpPr>
          <p:cNvPr id="604" name="Google Shape;604;p52"/>
          <p:cNvSpPr txBox="1"/>
          <p:nvPr/>
        </p:nvSpPr>
        <p:spPr>
          <a:xfrm>
            <a:off x="1005824" y="771652"/>
            <a:ext cx="7031990" cy="1760220"/>
          </a:xfrm>
          <a:prstGeom prst="rect">
            <a:avLst/>
          </a:prstGeom>
          <a:noFill/>
          <a:ln>
            <a:noFill/>
          </a:ln>
        </p:spPr>
        <p:txBody>
          <a:bodyPr spcFirstLastPara="1" wrap="square" lIns="0" tIns="3175" rIns="0" bIns="0" anchor="t" anchorCtr="0">
            <a:spAutoFit/>
          </a:bodyPr>
          <a:lstStyle/>
          <a:p>
            <a:pPr marL="380365" marR="626745" lvl="0" indent="-368300" algn="l" rtl="0">
              <a:lnSpc>
                <a:spcPct val="102699"/>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Accuracy of assigning taxonomy depends on the  reference database chosen</a:t>
            </a:r>
            <a:endParaRPr sz="2200">
              <a:solidFill>
                <a:schemeClr val="dk1"/>
              </a:solidFill>
              <a:latin typeface="Arial"/>
              <a:ea typeface="Arial"/>
              <a:cs typeface="Arial"/>
              <a:sym typeface="Arial"/>
            </a:endParaRPr>
          </a:p>
          <a:p>
            <a:pPr marL="1295400" marR="0" lvl="1" indent="-330200" algn="l" rtl="0">
              <a:lnSpc>
                <a:spcPct val="100000"/>
              </a:lnSpc>
              <a:spcBef>
                <a:spcPts val="359"/>
              </a:spcBef>
              <a:spcAft>
                <a:spcPts val="0"/>
              </a:spcAft>
              <a:buClr>
                <a:srgbClr val="FF9933"/>
              </a:buClr>
              <a:buSzPts val="1600"/>
              <a:buFont typeface="Calibri"/>
              <a:buChar char="▪"/>
            </a:pPr>
            <a:r>
              <a:rPr lang="en-US" sz="1100" b="0" i="0" u="none" strike="noStrike" cap="none">
                <a:solidFill>
                  <a:schemeClr val="dk1"/>
                </a:solidFill>
                <a:latin typeface="Arial"/>
                <a:ea typeface="Arial"/>
                <a:cs typeface="Arial"/>
                <a:sym typeface="Arial"/>
              </a:rPr>
              <a:t>Ribosomal Database Project</a:t>
            </a:r>
            <a:endParaRPr sz="1100" b="0" i="0" u="none" strike="noStrike" cap="none">
              <a:solidFill>
                <a:schemeClr val="dk1"/>
              </a:solidFill>
              <a:latin typeface="Arial"/>
              <a:ea typeface="Arial"/>
              <a:cs typeface="Arial"/>
              <a:sym typeface="Arial"/>
            </a:endParaRPr>
          </a:p>
          <a:p>
            <a:pPr marL="1295400" marR="0" lvl="1" indent="-330200" algn="l" rtl="0">
              <a:lnSpc>
                <a:spcPct val="100000"/>
              </a:lnSpc>
              <a:spcBef>
                <a:spcPts val="480"/>
              </a:spcBef>
              <a:spcAft>
                <a:spcPts val="0"/>
              </a:spcAft>
              <a:buClr>
                <a:srgbClr val="FF9933"/>
              </a:buClr>
              <a:buSzPts val="1600"/>
              <a:buFont typeface="Calibri"/>
              <a:buChar char="▪"/>
            </a:pPr>
            <a:r>
              <a:rPr lang="en-US" sz="1100" b="0" i="0" u="none" strike="noStrike" cap="none">
                <a:solidFill>
                  <a:schemeClr val="dk1"/>
                </a:solidFill>
                <a:latin typeface="Arial"/>
                <a:ea typeface="Arial"/>
                <a:cs typeface="Arial"/>
                <a:sym typeface="Arial"/>
              </a:rPr>
              <a:t>GreenGenes</a:t>
            </a:r>
            <a:endParaRPr sz="1100" b="0" i="0" u="none" strike="noStrike" cap="none">
              <a:solidFill>
                <a:schemeClr val="dk1"/>
              </a:solidFill>
              <a:latin typeface="Arial"/>
              <a:ea typeface="Arial"/>
              <a:cs typeface="Arial"/>
              <a:sym typeface="Arial"/>
            </a:endParaRPr>
          </a:p>
          <a:p>
            <a:pPr marL="1295400" marR="0" lvl="1" indent="-330200" algn="l" rtl="0">
              <a:lnSpc>
                <a:spcPct val="100000"/>
              </a:lnSpc>
              <a:spcBef>
                <a:spcPts val="380"/>
              </a:spcBef>
              <a:spcAft>
                <a:spcPts val="0"/>
              </a:spcAft>
              <a:buClr>
                <a:srgbClr val="FF9933"/>
              </a:buClr>
              <a:buSzPts val="1600"/>
              <a:buFont typeface="Calibri"/>
              <a:buChar char="▪"/>
            </a:pPr>
            <a:r>
              <a:rPr lang="en-US" sz="1100" b="0" i="0" u="none" strike="noStrike" cap="none">
                <a:solidFill>
                  <a:schemeClr val="dk1"/>
                </a:solidFill>
                <a:latin typeface="Arial"/>
                <a:ea typeface="Arial"/>
                <a:cs typeface="Arial"/>
                <a:sym typeface="Arial"/>
              </a:rPr>
              <a:t>SILVA</a:t>
            </a:r>
            <a:endParaRPr sz="1100" b="0" i="0" u="none" strike="noStrike" cap="none">
              <a:solidFill>
                <a:schemeClr val="dk1"/>
              </a:solidFill>
              <a:latin typeface="Arial"/>
              <a:ea typeface="Arial"/>
              <a:cs typeface="Arial"/>
              <a:sym typeface="Arial"/>
            </a:endParaRPr>
          </a:p>
          <a:p>
            <a:pPr marL="380365" marR="0" lvl="0" indent="-368300" algn="l" rtl="0">
              <a:lnSpc>
                <a:spcPct val="100000"/>
              </a:lnSpc>
              <a:spcBef>
                <a:spcPts val="484"/>
              </a:spcBef>
              <a:spcAft>
                <a:spcPts val="0"/>
              </a:spcAft>
              <a:buClr>
                <a:srgbClr val="800000"/>
              </a:buClr>
              <a:buSzPts val="2200"/>
              <a:buFont typeface="Arial"/>
              <a:buChar char="■"/>
            </a:pPr>
            <a:r>
              <a:rPr lang="en-US" sz="2200">
                <a:solidFill>
                  <a:schemeClr val="dk1"/>
                </a:solidFill>
                <a:latin typeface="Arial"/>
                <a:ea typeface="Arial"/>
                <a:cs typeface="Arial"/>
                <a:sym typeface="Arial"/>
              </a:rPr>
              <a:t>Accuracy depends on the completeness of databases</a:t>
            </a:r>
            <a:endParaRPr sz="2200">
              <a:solidFill>
                <a:schemeClr val="dk1"/>
              </a:solidFill>
              <a:latin typeface="Arial"/>
              <a:ea typeface="Arial"/>
              <a:cs typeface="Arial"/>
              <a:sym typeface="Arial"/>
            </a:endParaRPr>
          </a:p>
        </p:txBody>
      </p:sp>
      <p:pic>
        <p:nvPicPr>
          <p:cNvPr id="605" name="Google Shape;605;p52"/>
          <p:cNvPicPr preferRelativeResize="0"/>
          <p:nvPr/>
        </p:nvPicPr>
        <p:blipFill rotWithShape="1">
          <a:blip r:embed="rId3">
            <a:alphaModFix/>
          </a:blip>
          <a:srcRect/>
          <a:stretch/>
        </p:blipFill>
        <p:spPr>
          <a:xfrm>
            <a:off x="1704517" y="2856155"/>
            <a:ext cx="4929757" cy="186437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3"/>
          <p:cNvSpPr txBox="1">
            <a:spLocks noGrp="1"/>
          </p:cNvSpPr>
          <p:nvPr>
            <p:ph type="title"/>
          </p:nvPr>
        </p:nvSpPr>
        <p:spPr>
          <a:xfrm>
            <a:off x="688324" y="571500"/>
            <a:ext cx="537464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Population diversity – alpha diversity</a:t>
            </a:r>
            <a:endParaRPr/>
          </a:p>
        </p:txBody>
      </p:sp>
      <p:pic>
        <p:nvPicPr>
          <p:cNvPr id="611" name="Google Shape;611;p53"/>
          <p:cNvPicPr preferRelativeResize="0"/>
          <p:nvPr/>
        </p:nvPicPr>
        <p:blipFill rotWithShape="1">
          <a:blip r:embed="rId3">
            <a:alphaModFix/>
          </a:blip>
          <a:srcRect/>
          <a:stretch/>
        </p:blipFill>
        <p:spPr>
          <a:xfrm>
            <a:off x="1325791" y="2322669"/>
            <a:ext cx="2308830" cy="2336935"/>
          </a:xfrm>
          <a:prstGeom prst="rect">
            <a:avLst/>
          </a:prstGeom>
          <a:noFill/>
          <a:ln>
            <a:noFill/>
          </a:ln>
        </p:spPr>
      </p:pic>
      <p:sp>
        <p:nvSpPr>
          <p:cNvPr id="612" name="Google Shape;612;p53"/>
          <p:cNvSpPr txBox="1"/>
          <p:nvPr/>
        </p:nvSpPr>
        <p:spPr>
          <a:xfrm>
            <a:off x="1005824" y="1161415"/>
            <a:ext cx="7099300" cy="3343275"/>
          </a:xfrm>
          <a:prstGeom prst="rect">
            <a:avLst/>
          </a:prstGeom>
          <a:noFill/>
          <a:ln>
            <a:noFill/>
          </a:ln>
        </p:spPr>
        <p:txBody>
          <a:bodyPr spcFirstLastPara="1" wrap="square" lIns="0" tIns="92075"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Assessment of diversity involves two aspects</a:t>
            </a:r>
            <a:endParaRPr sz="2200">
              <a:solidFill>
                <a:schemeClr val="dk1"/>
              </a:solidFill>
              <a:latin typeface="Arial"/>
              <a:ea typeface="Arial"/>
              <a:cs typeface="Arial"/>
              <a:sym typeface="Arial"/>
            </a:endParaRPr>
          </a:p>
          <a:p>
            <a:pPr marL="1295400" marR="0" lvl="1" indent="-330200" algn="l" rtl="0">
              <a:lnSpc>
                <a:spcPct val="100000"/>
              </a:lnSpc>
              <a:spcBef>
                <a:spcPts val="455"/>
              </a:spcBef>
              <a:spcAft>
                <a:spcPts val="0"/>
              </a:spcAft>
              <a:buClr>
                <a:srgbClr val="FF9933"/>
              </a:buClr>
              <a:buSzPts val="1600"/>
              <a:buFont typeface="Calibri"/>
              <a:buChar char="▪"/>
            </a:pPr>
            <a:r>
              <a:rPr lang="en-US" sz="1600" b="0" i="0" u="none" strike="noStrike" cap="none">
                <a:solidFill>
                  <a:schemeClr val="dk1"/>
                </a:solidFill>
                <a:latin typeface="Arial"/>
                <a:ea typeface="Arial"/>
                <a:cs typeface="Arial"/>
                <a:sym typeface="Arial"/>
              </a:rPr>
              <a:t>Species richness (# of species present in a sample)</a:t>
            </a:r>
            <a:endParaRPr sz="1600" b="0" i="0" u="none" strike="noStrike" cap="none">
              <a:solidFill>
                <a:schemeClr val="dk1"/>
              </a:solidFill>
              <a:latin typeface="Arial"/>
              <a:ea typeface="Arial"/>
              <a:cs typeface="Arial"/>
              <a:sym typeface="Arial"/>
            </a:endParaRPr>
          </a:p>
          <a:p>
            <a:pPr marL="1295400" marR="0" lvl="1" indent="-330200" algn="l" rtl="0">
              <a:lnSpc>
                <a:spcPct val="100000"/>
              </a:lnSpc>
              <a:spcBef>
                <a:spcPts val="385"/>
              </a:spcBef>
              <a:spcAft>
                <a:spcPts val="0"/>
              </a:spcAft>
              <a:buClr>
                <a:srgbClr val="FF9933"/>
              </a:buClr>
              <a:buSzPts val="1600"/>
              <a:buFont typeface="Calibri"/>
              <a:buChar char="▪"/>
            </a:pPr>
            <a:r>
              <a:rPr lang="en-US" sz="1600" b="0" i="0" u="none" strike="noStrike" cap="none">
                <a:solidFill>
                  <a:schemeClr val="dk1"/>
                </a:solidFill>
                <a:latin typeface="Arial"/>
                <a:ea typeface="Arial"/>
                <a:cs typeface="Arial"/>
                <a:sym typeface="Arial"/>
              </a:rPr>
              <a:t>Species evenness (distribution of relative abundance of species)</a:t>
            </a:r>
            <a:endParaRPr sz="1600" b="0" i="0" u="none" strike="noStrike" cap="none">
              <a:solidFill>
                <a:schemeClr val="dk1"/>
              </a:solidFill>
              <a:latin typeface="Arial"/>
              <a:ea typeface="Arial"/>
              <a:cs typeface="Arial"/>
              <a:sym typeface="Arial"/>
            </a:endParaRPr>
          </a:p>
          <a:p>
            <a:pPr marL="3438525" marR="1306830" lvl="0" indent="0" algn="l" rtl="0">
              <a:lnSpc>
                <a:spcPct val="99600"/>
              </a:lnSpc>
              <a:spcBef>
                <a:spcPts val="1405"/>
              </a:spcBef>
              <a:spcAft>
                <a:spcPts val="0"/>
              </a:spcAft>
              <a:buNone/>
            </a:pPr>
            <a:r>
              <a:rPr lang="en-US" sz="1400">
                <a:solidFill>
                  <a:schemeClr val="dk1"/>
                </a:solidFill>
                <a:latin typeface="Arial"/>
                <a:ea typeface="Arial"/>
                <a:cs typeface="Arial"/>
                <a:sym typeface="Arial"/>
              </a:rPr>
              <a:t>Total community diversity of a  single sample/environment is  given by alpha-diversity and  represented using rarefaction  curves</a:t>
            </a:r>
            <a:endParaRPr sz="1400">
              <a:solidFill>
                <a:schemeClr val="dk1"/>
              </a:solidFill>
              <a:latin typeface="Arial"/>
              <a:ea typeface="Arial"/>
              <a:cs typeface="Arial"/>
              <a:sym typeface="Arial"/>
            </a:endParaRPr>
          </a:p>
          <a:p>
            <a:pPr marL="0" marR="0" lvl="0" indent="0" algn="l" rtl="0">
              <a:lnSpc>
                <a:spcPct val="100000"/>
              </a:lnSpc>
              <a:spcBef>
                <a:spcPts val="35"/>
              </a:spcBef>
              <a:spcAft>
                <a:spcPts val="0"/>
              </a:spcAft>
              <a:buNone/>
            </a:pPr>
            <a:endParaRPr sz="1350">
              <a:solidFill>
                <a:schemeClr val="dk1"/>
              </a:solidFill>
              <a:latin typeface="Arial"/>
              <a:ea typeface="Arial"/>
              <a:cs typeface="Arial"/>
              <a:sym typeface="Arial"/>
            </a:endParaRPr>
          </a:p>
          <a:p>
            <a:pPr marL="3438525" marR="1121410" lvl="0" indent="0" algn="l" rtl="0">
              <a:lnSpc>
                <a:spcPct val="101400"/>
              </a:lnSpc>
              <a:spcBef>
                <a:spcPts val="0"/>
              </a:spcBef>
              <a:spcAft>
                <a:spcPts val="0"/>
              </a:spcAft>
              <a:buNone/>
            </a:pPr>
            <a:r>
              <a:rPr lang="en-US" sz="1400">
                <a:solidFill>
                  <a:schemeClr val="dk1"/>
                </a:solidFill>
                <a:latin typeface="Arial"/>
                <a:ea typeface="Arial"/>
                <a:cs typeface="Arial"/>
                <a:sym typeface="Arial"/>
              </a:rPr>
              <a:t>Quantitative methods such as  Shannon or Simpson indices  measure evenness of the alpha-  diversity</a:t>
            </a:r>
            <a:endParaRPr sz="1400">
              <a:solidFill>
                <a:schemeClr val="dk1"/>
              </a:solidFill>
              <a:latin typeface="Arial"/>
              <a:ea typeface="Arial"/>
              <a:cs typeface="Arial"/>
              <a:sym typeface="Arial"/>
            </a:endParaRPr>
          </a:p>
        </p:txBody>
      </p:sp>
      <p:sp>
        <p:nvSpPr>
          <p:cNvPr id="613" name="Google Shape;613;p53"/>
          <p:cNvSpPr txBox="1"/>
          <p:nvPr/>
        </p:nvSpPr>
        <p:spPr>
          <a:xfrm>
            <a:off x="1900228" y="4655311"/>
            <a:ext cx="1334135" cy="162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900">
                <a:solidFill>
                  <a:schemeClr val="dk1"/>
                </a:solidFill>
                <a:latin typeface="Arial"/>
                <a:ea typeface="Arial"/>
                <a:cs typeface="Arial"/>
                <a:sym typeface="Arial"/>
              </a:rPr>
              <a:t>Human Mol. Genet., 2013</a:t>
            </a:r>
            <a:endParaRPr sz="9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4"/>
          <p:cNvSpPr txBox="1">
            <a:spLocks noGrp="1"/>
          </p:cNvSpPr>
          <p:nvPr>
            <p:ph type="title"/>
          </p:nvPr>
        </p:nvSpPr>
        <p:spPr>
          <a:xfrm>
            <a:off x="688324" y="571500"/>
            <a:ext cx="2028189"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Beta-diversity</a:t>
            </a:r>
            <a:endParaRPr/>
          </a:p>
        </p:txBody>
      </p:sp>
      <p:sp>
        <p:nvSpPr>
          <p:cNvPr id="619" name="Google Shape;619;p54"/>
          <p:cNvSpPr txBox="1"/>
          <p:nvPr/>
        </p:nvSpPr>
        <p:spPr>
          <a:xfrm>
            <a:off x="1005824" y="1457452"/>
            <a:ext cx="7469505" cy="2936240"/>
          </a:xfrm>
          <a:prstGeom prst="rect">
            <a:avLst/>
          </a:prstGeom>
          <a:noFill/>
          <a:ln>
            <a:noFill/>
          </a:ln>
        </p:spPr>
        <p:txBody>
          <a:bodyPr spcFirstLastPara="1" wrap="square" lIns="0" tIns="10775" rIns="0" bIns="0" anchor="t" anchorCtr="0">
            <a:spAutoFit/>
          </a:bodyPr>
          <a:lstStyle/>
          <a:p>
            <a:pPr marL="380365" marR="5080" lvl="0" indent="-368300" algn="just" rtl="0">
              <a:lnSpc>
                <a:spcPct val="100499"/>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Beta-diversity measures community structure differences  (taxon composition and relative abundance) between two  or more samples</a:t>
            </a:r>
            <a:endParaRPr sz="2200">
              <a:solidFill>
                <a:schemeClr val="dk1"/>
              </a:solidFill>
              <a:latin typeface="Arial"/>
              <a:ea typeface="Arial"/>
              <a:cs typeface="Arial"/>
              <a:sym typeface="Arial"/>
            </a:endParaRPr>
          </a:p>
          <a:p>
            <a:pPr marL="1295400" marR="113664" lvl="1" indent="-330835" algn="l" rtl="0">
              <a:lnSpc>
                <a:spcPct val="118750"/>
              </a:lnSpc>
              <a:spcBef>
                <a:spcPts val="535"/>
              </a:spcBef>
              <a:spcAft>
                <a:spcPts val="0"/>
              </a:spcAft>
              <a:buClr>
                <a:srgbClr val="FF9933"/>
              </a:buClr>
              <a:buSzPts val="1600"/>
              <a:buFont typeface="Calibri"/>
              <a:buChar char="▪"/>
            </a:pPr>
            <a:r>
              <a:rPr lang="en-US" sz="1600" b="0" i="0" u="none" strike="noStrike" cap="none">
                <a:solidFill>
                  <a:schemeClr val="dk1"/>
                </a:solidFill>
                <a:latin typeface="Arial"/>
                <a:ea typeface="Arial"/>
                <a:cs typeface="Arial"/>
                <a:sym typeface="Arial"/>
              </a:rPr>
              <a:t>For example, beta-diversity indices can compare similarities and  differences in microbial communities in healthy and diseases states</a:t>
            </a:r>
            <a:endParaRPr sz="1600" b="0" i="0" u="none" strike="noStrike" cap="none">
              <a:solidFill>
                <a:schemeClr val="dk1"/>
              </a:solidFill>
              <a:latin typeface="Arial"/>
              <a:ea typeface="Arial"/>
              <a:cs typeface="Arial"/>
              <a:sym typeface="Arial"/>
            </a:endParaRPr>
          </a:p>
          <a:p>
            <a:pPr marL="380365" marR="268605" lvl="0" indent="-368300" algn="l" rtl="0">
              <a:lnSpc>
                <a:spcPct val="100499"/>
              </a:lnSpc>
              <a:spcBef>
                <a:spcPts val="405"/>
              </a:spcBef>
              <a:spcAft>
                <a:spcPts val="0"/>
              </a:spcAft>
              <a:buClr>
                <a:srgbClr val="800000"/>
              </a:buClr>
              <a:buSzPts val="2200"/>
              <a:buFont typeface="Arial"/>
              <a:buChar char="■"/>
            </a:pPr>
            <a:r>
              <a:rPr lang="en-US" sz="2200">
                <a:solidFill>
                  <a:schemeClr val="dk1"/>
                </a:solidFill>
                <a:latin typeface="Arial"/>
                <a:ea typeface="Arial"/>
                <a:cs typeface="Arial"/>
                <a:sym typeface="Arial"/>
              </a:rPr>
              <a:t>Many qualitative (presence/absence taxa) and  quantitative(taxon abundance) measures of community  distance are available using several tools</a:t>
            </a:r>
            <a:endParaRPr sz="2200">
              <a:solidFill>
                <a:schemeClr val="dk1"/>
              </a:solidFill>
              <a:latin typeface="Arial"/>
              <a:ea typeface="Arial"/>
              <a:cs typeface="Arial"/>
              <a:sym typeface="Arial"/>
            </a:endParaRPr>
          </a:p>
          <a:p>
            <a:pPr marL="1295400" marR="0" lvl="1" indent="-330200" algn="l" rtl="0">
              <a:lnSpc>
                <a:spcPct val="100000"/>
              </a:lnSpc>
              <a:spcBef>
                <a:spcPts val="360"/>
              </a:spcBef>
              <a:spcAft>
                <a:spcPts val="0"/>
              </a:spcAft>
              <a:buClr>
                <a:srgbClr val="FF9933"/>
              </a:buClr>
              <a:buSzPts val="1600"/>
              <a:buFont typeface="Calibri"/>
              <a:buChar char="▪"/>
            </a:pPr>
            <a:r>
              <a:rPr lang="en-US" sz="1600" b="0" i="0" u="none" strike="noStrike" cap="none">
                <a:solidFill>
                  <a:schemeClr val="dk1"/>
                </a:solidFill>
                <a:latin typeface="Arial"/>
                <a:ea typeface="Arial"/>
                <a:cs typeface="Arial"/>
                <a:sym typeface="Arial"/>
              </a:rPr>
              <a:t>LIBHUFF, TreeClimber, DPCoA, UniFrac (QIIME)</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5"/>
          <p:cNvSpPr txBox="1">
            <a:spLocks noGrp="1"/>
          </p:cNvSpPr>
          <p:nvPr>
            <p:ph type="title"/>
          </p:nvPr>
        </p:nvSpPr>
        <p:spPr>
          <a:xfrm>
            <a:off x="688324" y="175259"/>
            <a:ext cx="7767350" cy="817880"/>
          </a:xfrm>
          <a:prstGeom prst="rect">
            <a:avLst/>
          </a:prstGeom>
          <a:noFill/>
          <a:ln>
            <a:noFill/>
          </a:ln>
        </p:spPr>
        <p:txBody>
          <a:bodyPr spcFirstLastPara="1" wrap="square" lIns="0" tIns="12700" rIns="0" bIns="0" anchor="t" anchorCtr="0">
            <a:spAutoFit/>
          </a:bodyPr>
          <a:lstStyle/>
          <a:p>
            <a:pPr marL="12700" marR="5080" lvl="0" indent="-635" algn="l" rtl="0">
              <a:lnSpc>
                <a:spcPct val="100000"/>
              </a:lnSpc>
              <a:spcBef>
                <a:spcPts val="0"/>
              </a:spcBef>
              <a:spcAft>
                <a:spcPts val="0"/>
              </a:spcAft>
              <a:buNone/>
            </a:pPr>
            <a:r>
              <a:rPr lang="en-US"/>
              <a:t>Measuring Population Diversity – alpha and beta  diversity</a:t>
            </a:r>
            <a:endParaRPr/>
          </a:p>
        </p:txBody>
      </p:sp>
      <p:pic>
        <p:nvPicPr>
          <p:cNvPr id="625" name="Google Shape;625;p55"/>
          <p:cNvPicPr preferRelativeResize="0"/>
          <p:nvPr/>
        </p:nvPicPr>
        <p:blipFill rotWithShape="1">
          <a:blip r:embed="rId3">
            <a:alphaModFix/>
          </a:blip>
          <a:srcRect/>
          <a:stretch/>
        </p:blipFill>
        <p:spPr>
          <a:xfrm>
            <a:off x="1620958" y="1649463"/>
            <a:ext cx="5785106" cy="2408587"/>
          </a:xfrm>
          <a:prstGeom prst="rect">
            <a:avLst/>
          </a:prstGeom>
          <a:noFill/>
          <a:ln>
            <a:noFill/>
          </a:ln>
        </p:spPr>
      </p:pic>
      <p:sp>
        <p:nvSpPr>
          <p:cNvPr id="626" name="Google Shape;626;p55"/>
          <p:cNvSpPr txBox="1"/>
          <p:nvPr/>
        </p:nvSpPr>
        <p:spPr>
          <a:xfrm>
            <a:off x="3805273" y="4255516"/>
            <a:ext cx="1779270" cy="177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Arial"/>
                <a:ea typeface="Arial"/>
                <a:cs typeface="Arial"/>
                <a:sym typeface="Arial"/>
              </a:rPr>
              <a:t>PLoS Computational Biol.,2012</a:t>
            </a:r>
            <a:endParaRPr sz="100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630"/>
        <p:cNvGrpSpPr/>
        <p:nvPr/>
      </p:nvGrpSpPr>
      <p:grpSpPr>
        <a:xfrm>
          <a:off x="0" y="0"/>
          <a:ext cx="0" cy="0"/>
          <a:chOff x="0" y="0"/>
          <a:chExt cx="0" cy="0"/>
        </a:xfrm>
      </p:grpSpPr>
      <p:pic>
        <p:nvPicPr>
          <p:cNvPr id="631" name="Google Shape;631;p56"/>
          <p:cNvPicPr preferRelativeResize="0"/>
          <p:nvPr/>
        </p:nvPicPr>
        <p:blipFill rotWithShape="1">
          <a:blip r:embed="rId3">
            <a:alphaModFix/>
          </a:blip>
          <a:srcRect/>
          <a:stretch/>
        </p:blipFill>
        <p:spPr>
          <a:xfrm>
            <a:off x="7141464" y="4593335"/>
            <a:ext cx="1621535" cy="341375"/>
          </a:xfrm>
          <a:prstGeom prst="rect">
            <a:avLst/>
          </a:prstGeom>
          <a:noFill/>
          <a:ln>
            <a:noFill/>
          </a:ln>
        </p:spPr>
      </p:pic>
      <p:sp>
        <p:nvSpPr>
          <p:cNvPr id="632" name="Google Shape;632;p56"/>
          <p:cNvSpPr txBox="1">
            <a:spLocks noGrp="1"/>
          </p:cNvSpPr>
          <p:nvPr>
            <p:ph type="title"/>
          </p:nvPr>
        </p:nvSpPr>
        <p:spPr>
          <a:xfrm>
            <a:off x="688324" y="263652"/>
            <a:ext cx="7030084"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16S rRNA sequencing – benefits and limitations</a:t>
            </a:r>
            <a:endParaRPr/>
          </a:p>
        </p:txBody>
      </p:sp>
      <p:pic>
        <p:nvPicPr>
          <p:cNvPr id="633" name="Google Shape;633;p56"/>
          <p:cNvPicPr preferRelativeResize="0"/>
          <p:nvPr/>
        </p:nvPicPr>
        <p:blipFill rotWithShape="1">
          <a:blip r:embed="rId4">
            <a:alphaModFix/>
          </a:blip>
          <a:srcRect/>
          <a:stretch/>
        </p:blipFill>
        <p:spPr>
          <a:xfrm>
            <a:off x="333530" y="1428104"/>
            <a:ext cx="4351539" cy="2248882"/>
          </a:xfrm>
          <a:prstGeom prst="rect">
            <a:avLst/>
          </a:prstGeom>
          <a:noFill/>
          <a:ln>
            <a:noFill/>
          </a:ln>
        </p:spPr>
      </p:pic>
      <p:sp>
        <p:nvSpPr>
          <p:cNvPr id="634" name="Google Shape;634;p56"/>
          <p:cNvSpPr txBox="1"/>
          <p:nvPr/>
        </p:nvSpPr>
        <p:spPr>
          <a:xfrm>
            <a:off x="4805090" y="726947"/>
            <a:ext cx="4015104" cy="3856354"/>
          </a:xfrm>
          <a:prstGeom prst="rect">
            <a:avLst/>
          </a:prstGeom>
          <a:noFill/>
          <a:ln>
            <a:noFill/>
          </a:ln>
        </p:spPr>
        <p:txBody>
          <a:bodyPr spcFirstLastPara="1" wrap="square" lIns="0" tIns="12700" rIns="0" bIns="0" anchor="t" anchorCtr="0">
            <a:spAutoFit/>
          </a:bodyPr>
          <a:lstStyle/>
          <a:p>
            <a:pPr marL="12700" marR="0" lvl="0" indent="0" algn="l" rtl="0">
              <a:lnSpc>
                <a:spcPct val="116428"/>
              </a:lnSpc>
              <a:spcBef>
                <a:spcPts val="0"/>
              </a:spcBef>
              <a:spcAft>
                <a:spcPts val="0"/>
              </a:spcAft>
              <a:buNone/>
            </a:pPr>
            <a:r>
              <a:rPr lang="en-US" sz="1400">
                <a:solidFill>
                  <a:schemeClr val="dk1"/>
                </a:solidFill>
                <a:latin typeface="Arial"/>
                <a:ea typeface="Arial"/>
                <a:cs typeface="Arial"/>
                <a:sym typeface="Arial"/>
              </a:rPr>
              <a:t>Benefits</a:t>
            </a:r>
            <a:endParaRPr sz="1400">
              <a:solidFill>
                <a:schemeClr val="dk1"/>
              </a:solidFill>
              <a:latin typeface="Arial"/>
              <a:ea typeface="Arial"/>
              <a:cs typeface="Arial"/>
              <a:sym typeface="Arial"/>
            </a:endParaRPr>
          </a:p>
          <a:p>
            <a:pPr marL="297815" marR="0" lvl="0" indent="-285750" algn="l" rtl="0">
              <a:lnSpc>
                <a:spcPct val="116428"/>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Cost effective</a:t>
            </a:r>
            <a:endParaRPr sz="1400">
              <a:solidFill>
                <a:schemeClr val="dk1"/>
              </a:solidFill>
              <a:latin typeface="Arial"/>
              <a:ea typeface="Arial"/>
              <a:cs typeface="Arial"/>
              <a:sym typeface="Arial"/>
            </a:endParaRPr>
          </a:p>
          <a:p>
            <a:pPr marL="297815" marR="23495"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Data analysis can be performed by established  pipelines</a:t>
            </a:r>
            <a:endParaRPr sz="1400">
              <a:solidFill>
                <a:schemeClr val="dk1"/>
              </a:solidFill>
              <a:latin typeface="Arial"/>
              <a:ea typeface="Arial"/>
              <a:cs typeface="Arial"/>
              <a:sym typeface="Arial"/>
            </a:endParaRPr>
          </a:p>
          <a:p>
            <a:pPr marL="297815" marR="329565"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Large body of archived data is available for  reference</a:t>
            </a:r>
            <a:endParaRPr sz="1400">
              <a:solidFill>
                <a:schemeClr val="dk1"/>
              </a:solidFill>
              <a:latin typeface="Arial"/>
              <a:ea typeface="Arial"/>
              <a:cs typeface="Arial"/>
              <a:sym typeface="Arial"/>
            </a:endParaRPr>
          </a:p>
          <a:p>
            <a:pPr marL="0" marR="0" lvl="0" indent="0" algn="l" rtl="0">
              <a:lnSpc>
                <a:spcPct val="100000"/>
              </a:lnSpc>
              <a:spcBef>
                <a:spcPts val="55"/>
              </a:spcBef>
              <a:spcAft>
                <a:spcPts val="0"/>
              </a:spcAft>
              <a:buClr>
                <a:schemeClr val="dk1"/>
              </a:buClr>
              <a:buSzPts val="1350"/>
              <a:buFont typeface="Arial"/>
              <a:buNone/>
            </a:pPr>
            <a:endParaRPr sz="135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r>
              <a:rPr lang="en-US" sz="1400">
                <a:solidFill>
                  <a:schemeClr val="dk1"/>
                </a:solidFill>
                <a:latin typeface="Arial"/>
                <a:ea typeface="Arial"/>
                <a:cs typeface="Arial"/>
                <a:sym typeface="Arial"/>
              </a:rPr>
              <a:t>Limitations</a:t>
            </a:r>
            <a:endParaRPr sz="1400">
              <a:solidFill>
                <a:schemeClr val="dk1"/>
              </a:solidFill>
              <a:latin typeface="Arial"/>
              <a:ea typeface="Arial"/>
              <a:cs typeface="Arial"/>
              <a:sym typeface="Arial"/>
            </a:endParaRPr>
          </a:p>
          <a:p>
            <a:pPr marL="297815" marR="0" lvl="0" indent="-285750" algn="l" rtl="0">
              <a:lnSpc>
                <a:spcPct val="100000"/>
              </a:lnSpc>
              <a:spcBef>
                <a:spcPts val="25"/>
              </a:spcBef>
              <a:spcAft>
                <a:spcPts val="0"/>
              </a:spcAft>
              <a:buClr>
                <a:schemeClr val="dk1"/>
              </a:buClr>
              <a:buSzPts val="1400"/>
              <a:buFont typeface="Arial"/>
              <a:buChar char="•"/>
            </a:pPr>
            <a:r>
              <a:rPr lang="en-US" sz="1400">
                <a:solidFill>
                  <a:schemeClr val="dk1"/>
                </a:solidFill>
                <a:latin typeface="Arial"/>
                <a:ea typeface="Arial"/>
                <a:cs typeface="Arial"/>
                <a:sym typeface="Arial"/>
              </a:rPr>
              <a:t>Sequences only a single region of the genome</a:t>
            </a:r>
            <a:endParaRPr sz="1400">
              <a:solidFill>
                <a:schemeClr val="dk1"/>
              </a:solidFill>
              <a:latin typeface="Arial"/>
              <a:ea typeface="Arial"/>
              <a:cs typeface="Arial"/>
              <a:sym typeface="Arial"/>
            </a:endParaRPr>
          </a:p>
          <a:p>
            <a:pPr marL="297815" marR="513715"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Classifications often lack accuracy at the  species level</a:t>
            </a:r>
            <a:endParaRPr sz="1400">
              <a:solidFill>
                <a:schemeClr val="dk1"/>
              </a:solidFill>
              <a:latin typeface="Arial"/>
              <a:ea typeface="Arial"/>
              <a:cs typeface="Arial"/>
              <a:sym typeface="Arial"/>
            </a:endParaRPr>
          </a:p>
          <a:p>
            <a:pPr marL="297815" marR="0" lvl="0" indent="-285750" algn="l" rtl="0">
              <a:lnSpc>
                <a:spcPct val="113214"/>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Copy number per genome can vary. While they</a:t>
            </a:r>
            <a:endParaRPr sz="1400">
              <a:solidFill>
                <a:schemeClr val="dk1"/>
              </a:solidFill>
              <a:latin typeface="Arial"/>
              <a:ea typeface="Arial"/>
              <a:cs typeface="Arial"/>
              <a:sym typeface="Arial"/>
            </a:endParaRPr>
          </a:p>
          <a:p>
            <a:pPr marL="297815" marR="437515" lvl="0" indent="0" algn="l" rtl="0">
              <a:lnSpc>
                <a:spcPct val="101400"/>
              </a:lnSpc>
              <a:spcBef>
                <a:spcPts val="0"/>
              </a:spcBef>
              <a:spcAft>
                <a:spcPts val="0"/>
              </a:spcAft>
              <a:buNone/>
            </a:pPr>
            <a:r>
              <a:rPr lang="en-US" sz="1400">
                <a:solidFill>
                  <a:schemeClr val="dk1"/>
                </a:solidFill>
                <a:latin typeface="Arial"/>
                <a:ea typeface="Arial"/>
                <a:cs typeface="Arial"/>
                <a:sym typeface="Arial"/>
              </a:rPr>
              <a:t>tend to be taxon specific, variation among  strains is possible</a:t>
            </a:r>
            <a:endParaRPr sz="1400">
              <a:solidFill>
                <a:schemeClr val="dk1"/>
              </a:solidFill>
              <a:latin typeface="Arial"/>
              <a:ea typeface="Arial"/>
              <a:cs typeface="Arial"/>
              <a:sym typeface="Arial"/>
            </a:endParaRPr>
          </a:p>
          <a:p>
            <a:pPr marL="297815" marR="426719" lvl="0" indent="-285750" algn="l" rtl="0">
              <a:lnSpc>
                <a:spcPct val="101400"/>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Relative abundance measurements are  unreliable because of amplification biases</a:t>
            </a:r>
            <a:endParaRPr sz="1400">
              <a:solidFill>
                <a:schemeClr val="dk1"/>
              </a:solidFill>
              <a:latin typeface="Arial"/>
              <a:ea typeface="Arial"/>
              <a:cs typeface="Arial"/>
              <a:sym typeface="Arial"/>
            </a:endParaRPr>
          </a:p>
          <a:p>
            <a:pPr marL="297815" marR="0" lvl="0" indent="-285750" algn="l" rtl="0">
              <a:lnSpc>
                <a:spcPct val="113214"/>
              </a:lnSpc>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Diversity of the gene tends to overinflate</a:t>
            </a:r>
            <a:endParaRPr sz="1400">
              <a:solidFill>
                <a:schemeClr val="dk1"/>
              </a:solidFill>
              <a:latin typeface="Arial"/>
              <a:ea typeface="Arial"/>
              <a:cs typeface="Arial"/>
              <a:sym typeface="Arial"/>
            </a:endParaRPr>
          </a:p>
          <a:p>
            <a:pPr marL="297815" marR="0" lvl="0" indent="0" algn="l" rtl="0">
              <a:lnSpc>
                <a:spcPct val="100000"/>
              </a:lnSpc>
              <a:spcBef>
                <a:spcPts val="25"/>
              </a:spcBef>
              <a:spcAft>
                <a:spcPts val="0"/>
              </a:spcAft>
              <a:buNone/>
            </a:pPr>
            <a:r>
              <a:rPr lang="en-US" sz="1400">
                <a:solidFill>
                  <a:schemeClr val="dk1"/>
                </a:solidFill>
                <a:latin typeface="Arial"/>
                <a:ea typeface="Arial"/>
                <a:cs typeface="Arial"/>
                <a:sym typeface="Arial"/>
              </a:rPr>
              <a:t>diversity estimates</a:t>
            </a:r>
            <a:endParaRPr sz="1400">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7"/>
          <p:cNvSpPr txBox="1">
            <a:spLocks noGrp="1"/>
          </p:cNvSpPr>
          <p:nvPr>
            <p:ph type="title"/>
          </p:nvPr>
        </p:nvSpPr>
        <p:spPr>
          <a:xfrm>
            <a:off x="688324" y="571500"/>
            <a:ext cx="439928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FastQC for 16S rRNA dataset</a:t>
            </a:r>
            <a:endParaRPr/>
          </a:p>
        </p:txBody>
      </p:sp>
      <p:sp>
        <p:nvSpPr>
          <p:cNvPr id="640" name="Google Shape;640;p57"/>
          <p:cNvSpPr txBox="1"/>
          <p:nvPr/>
        </p:nvSpPr>
        <p:spPr>
          <a:xfrm>
            <a:off x="688340" y="1321308"/>
            <a:ext cx="7693659" cy="3073400"/>
          </a:xfrm>
          <a:prstGeom prst="rect">
            <a:avLst/>
          </a:prstGeom>
          <a:noFill/>
          <a:ln>
            <a:noFill/>
          </a:ln>
        </p:spPr>
        <p:txBody>
          <a:bodyPr spcFirstLastPara="1" wrap="square" lIns="0" tIns="12700" rIns="0" bIns="0" anchor="t" anchorCtr="0">
            <a:spAutoFit/>
          </a:bodyPr>
          <a:lstStyle/>
          <a:p>
            <a:pPr marL="298450" marR="0" lvl="0" indent="-285750" algn="l" rtl="0">
              <a:lnSpc>
                <a:spcPct val="10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Extremely biased per base sequence content</a:t>
            </a:r>
            <a:endParaRPr sz="2000">
              <a:solidFill>
                <a:schemeClr val="dk1"/>
              </a:solidFill>
              <a:latin typeface="Arial"/>
              <a:ea typeface="Arial"/>
              <a:cs typeface="Arial"/>
              <a:sym typeface="Arial"/>
            </a:endParaRPr>
          </a:p>
          <a:p>
            <a:pPr marL="0" marR="0" lvl="0" indent="0" algn="l" rtl="0">
              <a:lnSpc>
                <a:spcPct val="100000"/>
              </a:lnSpc>
              <a:spcBef>
                <a:spcPts val="40"/>
              </a:spcBef>
              <a:spcAft>
                <a:spcPts val="0"/>
              </a:spcAft>
              <a:buClr>
                <a:schemeClr val="dk1"/>
              </a:buClr>
              <a:buSzPts val="2050"/>
              <a:buFont typeface="Noto Sans Symbols"/>
              <a:buNone/>
            </a:pPr>
            <a:endParaRPr sz="2050">
              <a:solidFill>
                <a:schemeClr val="dk1"/>
              </a:solidFill>
              <a:latin typeface="Arial"/>
              <a:ea typeface="Arial"/>
              <a:cs typeface="Arial"/>
              <a:sym typeface="Arial"/>
            </a:endParaRPr>
          </a:p>
          <a:p>
            <a:pPr marL="298450" marR="0" lvl="0" indent="-285750" algn="l" rtl="0">
              <a:lnSpc>
                <a:spcPct val="10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Extremely narrow distribution of GC content</a:t>
            </a:r>
            <a:endParaRPr sz="2000">
              <a:solidFill>
                <a:schemeClr val="dk1"/>
              </a:solidFill>
              <a:latin typeface="Arial"/>
              <a:ea typeface="Arial"/>
              <a:cs typeface="Arial"/>
              <a:sym typeface="Arial"/>
            </a:endParaRPr>
          </a:p>
          <a:p>
            <a:pPr marL="0" marR="0" lvl="0" indent="0" algn="l" rtl="0">
              <a:lnSpc>
                <a:spcPct val="100000"/>
              </a:lnSpc>
              <a:spcBef>
                <a:spcPts val="45"/>
              </a:spcBef>
              <a:spcAft>
                <a:spcPts val="0"/>
              </a:spcAft>
              <a:buClr>
                <a:schemeClr val="dk1"/>
              </a:buClr>
              <a:buSzPts val="2050"/>
              <a:buFont typeface="Noto Sans Symbols"/>
              <a:buNone/>
            </a:pPr>
            <a:endParaRPr sz="2050">
              <a:solidFill>
                <a:schemeClr val="dk1"/>
              </a:solidFill>
              <a:latin typeface="Arial"/>
              <a:ea typeface="Arial"/>
              <a:cs typeface="Arial"/>
              <a:sym typeface="Arial"/>
            </a:endParaRPr>
          </a:p>
          <a:p>
            <a:pPr marL="298450" marR="0" lvl="0" indent="-285750" algn="l" rtl="0">
              <a:lnSpc>
                <a:spcPct val="10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Very high sequence duplication levels</a:t>
            </a:r>
            <a:endParaRPr sz="2000">
              <a:solidFill>
                <a:schemeClr val="dk1"/>
              </a:solidFill>
              <a:latin typeface="Arial"/>
              <a:ea typeface="Arial"/>
              <a:cs typeface="Arial"/>
              <a:sym typeface="Arial"/>
            </a:endParaRPr>
          </a:p>
          <a:p>
            <a:pPr marL="0" marR="0" lvl="0" indent="0" algn="l" rtl="0">
              <a:lnSpc>
                <a:spcPct val="100000"/>
              </a:lnSpc>
              <a:spcBef>
                <a:spcPts val="40"/>
              </a:spcBef>
              <a:spcAft>
                <a:spcPts val="0"/>
              </a:spcAft>
              <a:buClr>
                <a:schemeClr val="dk1"/>
              </a:buClr>
              <a:buSzPts val="2050"/>
              <a:buFont typeface="Noto Sans Symbols"/>
              <a:buNone/>
            </a:pPr>
            <a:endParaRPr sz="2050">
              <a:solidFill>
                <a:schemeClr val="dk1"/>
              </a:solidFill>
              <a:latin typeface="Arial"/>
              <a:ea typeface="Arial"/>
              <a:cs typeface="Arial"/>
              <a:sym typeface="Arial"/>
            </a:endParaRPr>
          </a:p>
          <a:p>
            <a:pPr marL="298450" marR="0" lvl="0" indent="-285750" algn="l" rtl="0">
              <a:lnSpc>
                <a:spcPct val="10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Abundance of overrepresented sequences</a:t>
            </a:r>
            <a:endParaRPr sz="2000">
              <a:solidFill>
                <a:schemeClr val="dk1"/>
              </a:solidFill>
              <a:latin typeface="Arial"/>
              <a:ea typeface="Arial"/>
              <a:cs typeface="Arial"/>
              <a:sym typeface="Arial"/>
            </a:endParaRPr>
          </a:p>
          <a:p>
            <a:pPr marL="0" marR="0" lvl="0" indent="0" algn="l" rtl="0">
              <a:lnSpc>
                <a:spcPct val="100000"/>
              </a:lnSpc>
              <a:spcBef>
                <a:spcPts val="45"/>
              </a:spcBef>
              <a:spcAft>
                <a:spcPts val="0"/>
              </a:spcAft>
              <a:buClr>
                <a:schemeClr val="dk1"/>
              </a:buClr>
              <a:buSzPts val="2050"/>
              <a:buFont typeface="Noto Sans Symbols"/>
              <a:buNone/>
            </a:pPr>
            <a:endParaRPr sz="2050">
              <a:solidFill>
                <a:schemeClr val="dk1"/>
              </a:solidFill>
              <a:latin typeface="Arial"/>
              <a:ea typeface="Arial"/>
              <a:cs typeface="Arial"/>
              <a:sym typeface="Arial"/>
            </a:endParaRPr>
          </a:p>
          <a:p>
            <a:pPr marL="298450" marR="5080" lvl="0" indent="-285750" algn="l" rtl="0">
              <a:lnSpc>
                <a:spcPct val="100000"/>
              </a:lnSpc>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In cases where the PCR target is shorter than the read length, the  sequence will read through into adapters</a:t>
            </a:r>
            <a:endParaRPr sz="200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8"/>
          <p:cNvSpPr txBox="1">
            <a:spLocks noGrp="1"/>
          </p:cNvSpPr>
          <p:nvPr>
            <p:ph type="title"/>
          </p:nvPr>
        </p:nvSpPr>
        <p:spPr>
          <a:xfrm>
            <a:off x="443227" y="92964"/>
            <a:ext cx="1347470"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QIIME -2</a:t>
            </a:r>
            <a:endParaRPr/>
          </a:p>
        </p:txBody>
      </p:sp>
      <p:sp>
        <p:nvSpPr>
          <p:cNvPr id="646" name="Google Shape;646;p58"/>
          <p:cNvSpPr txBox="1"/>
          <p:nvPr/>
        </p:nvSpPr>
        <p:spPr>
          <a:xfrm>
            <a:off x="949264" y="676147"/>
            <a:ext cx="6808470" cy="3945254"/>
          </a:xfrm>
          <a:prstGeom prst="rect">
            <a:avLst/>
          </a:prstGeom>
          <a:noFill/>
          <a:ln>
            <a:noFill/>
          </a:ln>
        </p:spPr>
        <p:txBody>
          <a:bodyPr spcFirstLastPara="1" wrap="square" lIns="0" tIns="12700" rIns="0" bIns="0" anchor="t" anchorCtr="0">
            <a:spAutoFit/>
          </a:bodyPr>
          <a:lstStyle/>
          <a:p>
            <a:pPr marL="381000" marR="0" lvl="0" indent="-368300" algn="l" rtl="0">
              <a:lnSpc>
                <a:spcPct val="100000"/>
              </a:lnSpc>
              <a:spcBef>
                <a:spcPts val="0"/>
              </a:spcBef>
              <a:spcAft>
                <a:spcPts val="0"/>
              </a:spcAft>
              <a:buClr>
                <a:srgbClr val="800000"/>
              </a:buClr>
              <a:buSzPts val="2200"/>
              <a:buFont typeface="Arial"/>
              <a:buChar char="■"/>
            </a:pPr>
            <a:r>
              <a:rPr lang="en-US" sz="1800">
                <a:solidFill>
                  <a:schemeClr val="dk1"/>
                </a:solidFill>
                <a:latin typeface="Arial"/>
                <a:ea typeface="Arial"/>
                <a:cs typeface="Arial"/>
                <a:sym typeface="Arial"/>
              </a:rPr>
              <a:t>Importing data</a:t>
            </a:r>
            <a:endParaRPr sz="1800">
              <a:solidFill>
                <a:schemeClr val="dk1"/>
              </a:solidFill>
              <a:latin typeface="Arial"/>
              <a:ea typeface="Arial"/>
              <a:cs typeface="Arial"/>
              <a:sym typeface="Arial"/>
            </a:endParaRPr>
          </a:p>
          <a:p>
            <a:pPr marL="381000" marR="0" lvl="0" indent="-368300" algn="l" rtl="0">
              <a:lnSpc>
                <a:spcPct val="100000"/>
              </a:lnSpc>
              <a:spcBef>
                <a:spcPts val="430"/>
              </a:spcBef>
              <a:spcAft>
                <a:spcPts val="0"/>
              </a:spcAft>
              <a:buClr>
                <a:srgbClr val="800000"/>
              </a:buClr>
              <a:buSzPts val="2200"/>
              <a:buFont typeface="Arial"/>
              <a:buChar char="■"/>
            </a:pPr>
            <a:r>
              <a:rPr lang="en-US" sz="1800">
                <a:solidFill>
                  <a:srgbClr val="FF0000"/>
                </a:solidFill>
                <a:latin typeface="Arial"/>
                <a:ea typeface="Arial"/>
                <a:cs typeface="Arial"/>
                <a:sym typeface="Arial"/>
              </a:rPr>
              <a:t>Demultiplexing</a:t>
            </a:r>
            <a:endParaRPr sz="1800">
              <a:solidFill>
                <a:schemeClr val="dk1"/>
              </a:solidFill>
              <a:latin typeface="Arial"/>
              <a:ea typeface="Arial"/>
              <a:cs typeface="Arial"/>
              <a:sym typeface="Arial"/>
            </a:endParaRPr>
          </a:p>
          <a:p>
            <a:pPr marL="381000" marR="0" lvl="0" indent="-368300" algn="l" rtl="0">
              <a:lnSpc>
                <a:spcPct val="100000"/>
              </a:lnSpc>
              <a:spcBef>
                <a:spcPts val="555"/>
              </a:spcBef>
              <a:spcAft>
                <a:spcPts val="0"/>
              </a:spcAft>
              <a:buClr>
                <a:srgbClr val="800000"/>
              </a:buClr>
              <a:buSzPts val="2200"/>
              <a:buFont typeface="Arial"/>
              <a:buChar char="■"/>
            </a:pPr>
            <a:r>
              <a:rPr lang="en-US" sz="1800">
                <a:solidFill>
                  <a:srgbClr val="FF0000"/>
                </a:solidFill>
                <a:latin typeface="Arial"/>
                <a:ea typeface="Arial"/>
                <a:cs typeface="Arial"/>
                <a:sym typeface="Arial"/>
              </a:rPr>
              <a:t>Running Quality Control</a:t>
            </a:r>
            <a:endParaRPr sz="1800">
              <a:solidFill>
                <a:schemeClr val="dk1"/>
              </a:solidFill>
              <a:latin typeface="Arial"/>
              <a:ea typeface="Arial"/>
              <a:cs typeface="Arial"/>
              <a:sym typeface="Arial"/>
            </a:endParaRPr>
          </a:p>
          <a:p>
            <a:pPr marL="381000" marR="0" lvl="0" indent="-368300" algn="l" rtl="0">
              <a:lnSpc>
                <a:spcPct val="100000"/>
              </a:lnSpc>
              <a:spcBef>
                <a:spcPts val="430"/>
              </a:spcBef>
              <a:spcAft>
                <a:spcPts val="0"/>
              </a:spcAft>
              <a:buClr>
                <a:srgbClr val="800000"/>
              </a:buClr>
              <a:buSzPts val="2200"/>
              <a:buFont typeface="Arial"/>
              <a:buChar char="■"/>
            </a:pPr>
            <a:r>
              <a:rPr lang="en-US" sz="1800">
                <a:solidFill>
                  <a:schemeClr val="dk1"/>
                </a:solidFill>
                <a:latin typeface="Arial"/>
                <a:ea typeface="Arial"/>
                <a:cs typeface="Arial"/>
                <a:sym typeface="Arial"/>
              </a:rPr>
              <a:t>Creating a feature table</a:t>
            </a:r>
            <a:endParaRPr sz="1800">
              <a:solidFill>
                <a:schemeClr val="dk1"/>
              </a:solidFill>
              <a:latin typeface="Arial"/>
              <a:ea typeface="Arial"/>
              <a:cs typeface="Arial"/>
              <a:sym typeface="Arial"/>
            </a:endParaRPr>
          </a:p>
          <a:p>
            <a:pPr marL="381000" marR="0" lvl="0" indent="-368300" algn="l" rtl="0">
              <a:lnSpc>
                <a:spcPct val="100000"/>
              </a:lnSpc>
              <a:spcBef>
                <a:spcPts val="530"/>
              </a:spcBef>
              <a:spcAft>
                <a:spcPts val="0"/>
              </a:spcAft>
              <a:buClr>
                <a:srgbClr val="800000"/>
              </a:buClr>
              <a:buSzPts val="2200"/>
              <a:buFont typeface="Arial"/>
              <a:buChar char="■"/>
            </a:pPr>
            <a:r>
              <a:rPr lang="en-US" sz="1800">
                <a:solidFill>
                  <a:schemeClr val="dk1"/>
                </a:solidFill>
                <a:latin typeface="Arial"/>
                <a:ea typeface="Arial"/>
                <a:cs typeface="Arial"/>
                <a:sym typeface="Arial"/>
              </a:rPr>
              <a:t>Building a phylogenetic tree</a:t>
            </a:r>
            <a:endParaRPr sz="1800">
              <a:solidFill>
                <a:schemeClr val="dk1"/>
              </a:solidFill>
              <a:latin typeface="Arial"/>
              <a:ea typeface="Arial"/>
              <a:cs typeface="Arial"/>
              <a:sym typeface="Arial"/>
            </a:endParaRPr>
          </a:p>
          <a:p>
            <a:pPr marL="381000" marR="0" lvl="0" indent="-368300" algn="l" rtl="0">
              <a:lnSpc>
                <a:spcPct val="100000"/>
              </a:lnSpc>
              <a:spcBef>
                <a:spcPts val="550"/>
              </a:spcBef>
              <a:spcAft>
                <a:spcPts val="0"/>
              </a:spcAft>
              <a:buClr>
                <a:srgbClr val="800000"/>
              </a:buClr>
              <a:buSzPts val="2200"/>
              <a:buFont typeface="Arial"/>
              <a:buChar char="■"/>
            </a:pPr>
            <a:r>
              <a:rPr lang="en-US" sz="1800">
                <a:solidFill>
                  <a:schemeClr val="dk1"/>
                </a:solidFill>
                <a:latin typeface="Arial"/>
                <a:ea typeface="Arial"/>
                <a:cs typeface="Arial"/>
                <a:sym typeface="Arial"/>
              </a:rPr>
              <a:t>Calculating core diversity metrics</a:t>
            </a:r>
            <a:endParaRPr sz="1800">
              <a:solidFill>
                <a:schemeClr val="dk1"/>
              </a:solidFill>
              <a:latin typeface="Arial"/>
              <a:ea typeface="Arial"/>
              <a:cs typeface="Arial"/>
              <a:sym typeface="Arial"/>
            </a:endParaRPr>
          </a:p>
          <a:p>
            <a:pPr marL="381000" marR="0" lvl="0" indent="-368300" algn="l" rtl="0">
              <a:lnSpc>
                <a:spcPct val="100000"/>
              </a:lnSpc>
              <a:spcBef>
                <a:spcPts val="430"/>
              </a:spcBef>
              <a:spcAft>
                <a:spcPts val="0"/>
              </a:spcAft>
              <a:buClr>
                <a:srgbClr val="800000"/>
              </a:buClr>
              <a:buSzPts val="2200"/>
              <a:buFont typeface="Arial"/>
              <a:buChar char="■"/>
            </a:pPr>
            <a:r>
              <a:rPr lang="en-US" sz="1800">
                <a:solidFill>
                  <a:schemeClr val="dk1"/>
                </a:solidFill>
                <a:latin typeface="Arial"/>
                <a:ea typeface="Arial"/>
                <a:cs typeface="Arial"/>
                <a:sym typeface="Arial"/>
              </a:rPr>
              <a:t>Testing alpha diversity group significance and correlation</a:t>
            </a:r>
            <a:endParaRPr sz="1800">
              <a:solidFill>
                <a:schemeClr val="dk1"/>
              </a:solidFill>
              <a:latin typeface="Arial"/>
              <a:ea typeface="Arial"/>
              <a:cs typeface="Arial"/>
              <a:sym typeface="Arial"/>
            </a:endParaRPr>
          </a:p>
          <a:p>
            <a:pPr marL="381000" marR="0" lvl="0" indent="-368300" algn="l" rtl="0">
              <a:lnSpc>
                <a:spcPct val="100000"/>
              </a:lnSpc>
              <a:spcBef>
                <a:spcPts val="555"/>
              </a:spcBef>
              <a:spcAft>
                <a:spcPts val="0"/>
              </a:spcAft>
              <a:buClr>
                <a:srgbClr val="800000"/>
              </a:buClr>
              <a:buSzPts val="2200"/>
              <a:buFont typeface="Arial"/>
              <a:buChar char="■"/>
            </a:pPr>
            <a:r>
              <a:rPr lang="en-US" sz="1800">
                <a:solidFill>
                  <a:schemeClr val="dk1"/>
                </a:solidFill>
                <a:latin typeface="Arial"/>
                <a:ea typeface="Arial"/>
                <a:cs typeface="Arial"/>
                <a:sym typeface="Arial"/>
              </a:rPr>
              <a:t>Performing beta diversity ordination</a:t>
            </a:r>
            <a:endParaRPr sz="1800">
              <a:solidFill>
                <a:schemeClr val="dk1"/>
              </a:solidFill>
              <a:latin typeface="Arial"/>
              <a:ea typeface="Arial"/>
              <a:cs typeface="Arial"/>
              <a:sym typeface="Arial"/>
            </a:endParaRPr>
          </a:p>
          <a:p>
            <a:pPr marL="381000" marR="0" lvl="0" indent="-368300" algn="l" rtl="0">
              <a:lnSpc>
                <a:spcPct val="100000"/>
              </a:lnSpc>
              <a:spcBef>
                <a:spcPts val="430"/>
              </a:spcBef>
              <a:spcAft>
                <a:spcPts val="0"/>
              </a:spcAft>
              <a:buClr>
                <a:srgbClr val="800000"/>
              </a:buClr>
              <a:buSzPts val="2200"/>
              <a:buFont typeface="Arial"/>
              <a:buChar char="■"/>
            </a:pPr>
            <a:r>
              <a:rPr lang="en-US" sz="1800">
                <a:solidFill>
                  <a:schemeClr val="dk1"/>
                </a:solidFill>
                <a:latin typeface="Arial"/>
                <a:ea typeface="Arial"/>
                <a:cs typeface="Arial"/>
                <a:sym typeface="Arial"/>
              </a:rPr>
              <a:t>Testing beta diversity group significance</a:t>
            </a:r>
            <a:endParaRPr sz="1800">
              <a:solidFill>
                <a:schemeClr val="dk1"/>
              </a:solidFill>
              <a:latin typeface="Arial"/>
              <a:ea typeface="Arial"/>
              <a:cs typeface="Arial"/>
              <a:sym typeface="Arial"/>
            </a:endParaRPr>
          </a:p>
          <a:p>
            <a:pPr marL="381000" marR="0" lvl="0" indent="-368300" algn="l" rtl="0">
              <a:lnSpc>
                <a:spcPct val="100000"/>
              </a:lnSpc>
              <a:spcBef>
                <a:spcPts val="555"/>
              </a:spcBef>
              <a:spcAft>
                <a:spcPts val="0"/>
              </a:spcAft>
              <a:buClr>
                <a:srgbClr val="800000"/>
              </a:buClr>
              <a:buSzPts val="2200"/>
              <a:buFont typeface="Arial"/>
              <a:buChar char="■"/>
            </a:pPr>
            <a:r>
              <a:rPr lang="en-US" sz="1800">
                <a:solidFill>
                  <a:schemeClr val="dk1"/>
                </a:solidFill>
                <a:latin typeface="Arial"/>
                <a:ea typeface="Arial"/>
                <a:cs typeface="Arial"/>
                <a:sym typeface="Arial"/>
              </a:rPr>
              <a:t>Assigning taxonomies</a:t>
            </a:r>
            <a:endParaRPr sz="1800">
              <a:solidFill>
                <a:schemeClr val="dk1"/>
              </a:solidFill>
              <a:latin typeface="Arial"/>
              <a:ea typeface="Arial"/>
              <a:cs typeface="Arial"/>
              <a:sym typeface="Arial"/>
            </a:endParaRPr>
          </a:p>
          <a:p>
            <a:pPr marL="381000" marR="5080" lvl="0" indent="-368300" algn="l" rtl="0">
              <a:lnSpc>
                <a:spcPct val="117222"/>
              </a:lnSpc>
              <a:spcBef>
                <a:spcPts val="640"/>
              </a:spcBef>
              <a:spcAft>
                <a:spcPts val="0"/>
              </a:spcAft>
              <a:buClr>
                <a:srgbClr val="800000"/>
              </a:buClr>
              <a:buSzPts val="2200"/>
              <a:buFont typeface="Arial"/>
              <a:buChar char="■"/>
            </a:pPr>
            <a:r>
              <a:rPr lang="en-US" sz="1800">
                <a:solidFill>
                  <a:srgbClr val="FF0000"/>
                </a:solidFill>
                <a:latin typeface="Arial"/>
                <a:ea typeface="Arial"/>
                <a:cs typeface="Arial"/>
                <a:sym typeface="Arial"/>
              </a:rPr>
              <a:t>Performing differential abundance analysis with ANCOM and/or  gneiss</a:t>
            </a:r>
            <a:endParaRPr sz="1800">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9"/>
          <p:cNvSpPr txBox="1"/>
          <p:nvPr/>
        </p:nvSpPr>
        <p:spPr>
          <a:xfrm>
            <a:off x="688324" y="571500"/>
            <a:ext cx="5205730"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a:solidFill>
                  <a:schemeClr val="dk1"/>
                </a:solidFill>
                <a:latin typeface="Arial"/>
                <a:ea typeface="Arial"/>
                <a:cs typeface="Arial"/>
                <a:sym typeface="Arial"/>
              </a:rPr>
              <a:t>Taxonomy: Expectation vs Reality</a:t>
            </a:r>
            <a:endParaRPr sz="2600">
              <a:solidFill>
                <a:schemeClr val="dk1"/>
              </a:solidFill>
              <a:latin typeface="Arial"/>
              <a:ea typeface="Arial"/>
              <a:cs typeface="Arial"/>
              <a:sym typeface="Arial"/>
            </a:endParaRPr>
          </a:p>
        </p:txBody>
      </p:sp>
      <p:sp>
        <p:nvSpPr>
          <p:cNvPr id="652" name="Google Shape;652;p59"/>
          <p:cNvSpPr txBox="1"/>
          <p:nvPr/>
        </p:nvSpPr>
        <p:spPr>
          <a:xfrm>
            <a:off x="5292831" y="3478072"/>
            <a:ext cx="1782445" cy="842644"/>
          </a:xfrm>
          <a:prstGeom prst="rect">
            <a:avLst/>
          </a:prstGeom>
          <a:noFill/>
          <a:ln>
            <a:noFill/>
          </a:ln>
        </p:spPr>
        <p:txBody>
          <a:bodyPr spcFirstLastPara="1" wrap="square" lIns="0" tIns="85725" rIns="0" bIns="0" anchor="t" anchorCtr="0">
            <a:spAutoFit/>
          </a:bodyPr>
          <a:lstStyle/>
          <a:p>
            <a:pPr marL="15875" marR="0" lvl="0" indent="0" algn="l" rtl="0">
              <a:lnSpc>
                <a:spcPct val="100000"/>
              </a:lnSpc>
              <a:spcBef>
                <a:spcPts val="0"/>
              </a:spcBef>
              <a:spcAft>
                <a:spcPts val="0"/>
              </a:spcAft>
              <a:buNone/>
            </a:pPr>
            <a:r>
              <a:rPr lang="en-US" sz="2200">
                <a:solidFill>
                  <a:schemeClr val="dk1"/>
                </a:solidFill>
                <a:latin typeface="Arial"/>
                <a:ea typeface="Arial"/>
                <a:cs typeface="Arial"/>
                <a:sym typeface="Arial"/>
              </a:rPr>
              <a:t>-----</a:t>
            </a:r>
            <a:endParaRPr sz="2200">
              <a:solidFill>
                <a:schemeClr val="dk1"/>
              </a:solidFill>
              <a:latin typeface="Arial"/>
              <a:ea typeface="Arial"/>
              <a:cs typeface="Arial"/>
              <a:sym typeface="Arial"/>
            </a:endParaRPr>
          </a:p>
          <a:p>
            <a:pPr marL="12700" marR="0" lvl="0" indent="0" algn="l" rtl="0">
              <a:lnSpc>
                <a:spcPct val="100000"/>
              </a:lnSpc>
              <a:spcBef>
                <a:spcPts val="575"/>
              </a:spcBef>
              <a:spcAft>
                <a:spcPts val="0"/>
              </a:spcAft>
              <a:buNone/>
            </a:pPr>
            <a:r>
              <a:rPr lang="en-US" sz="2200">
                <a:solidFill>
                  <a:schemeClr val="dk1"/>
                </a:solidFill>
                <a:latin typeface="Arial"/>
                <a:ea typeface="Arial"/>
                <a:cs typeface="Arial"/>
                <a:sym typeface="Arial"/>
              </a:rPr>
              <a:t>OTU 2445338</a:t>
            </a:r>
            <a:endParaRPr sz="2200">
              <a:solidFill>
                <a:schemeClr val="dk1"/>
              </a:solidFill>
              <a:latin typeface="Arial"/>
              <a:ea typeface="Arial"/>
              <a:cs typeface="Arial"/>
              <a:sym typeface="Arial"/>
            </a:endParaRPr>
          </a:p>
        </p:txBody>
      </p:sp>
      <p:sp>
        <p:nvSpPr>
          <p:cNvPr id="653" name="Google Shape;653;p59"/>
          <p:cNvSpPr txBox="1"/>
          <p:nvPr/>
        </p:nvSpPr>
        <p:spPr>
          <a:xfrm>
            <a:off x="1005545" y="1487906"/>
            <a:ext cx="3757929" cy="3225800"/>
          </a:xfrm>
          <a:prstGeom prst="rect">
            <a:avLst/>
          </a:prstGeom>
          <a:noFill/>
          <a:ln>
            <a:noFill/>
          </a:ln>
        </p:spPr>
        <p:txBody>
          <a:bodyPr spcFirstLastPara="1" wrap="square" lIns="0" tIns="12700" rIns="0" bIns="0" anchor="t" anchorCtr="0">
            <a:spAutoFit/>
          </a:bodyPr>
          <a:lstStyle/>
          <a:p>
            <a:pPr marL="12700" marR="736600" lvl="0" indent="0" algn="l" rtl="0">
              <a:lnSpc>
                <a:spcPct val="120900"/>
              </a:lnSpc>
              <a:spcBef>
                <a:spcPts val="0"/>
              </a:spcBef>
              <a:spcAft>
                <a:spcPts val="0"/>
              </a:spcAft>
              <a:buNone/>
            </a:pPr>
            <a:r>
              <a:rPr lang="en-US" sz="2200">
                <a:solidFill>
                  <a:schemeClr val="dk1"/>
                </a:solidFill>
                <a:latin typeface="Arial"/>
                <a:ea typeface="Arial"/>
                <a:cs typeface="Arial"/>
                <a:sym typeface="Arial"/>
              </a:rPr>
              <a:t>Kingdom – Bacteria  Phylum - Proteobacteria</a:t>
            </a:r>
            <a:endParaRPr sz="2200">
              <a:solidFill>
                <a:schemeClr val="dk1"/>
              </a:solidFill>
              <a:latin typeface="Arial"/>
              <a:ea typeface="Arial"/>
              <a:cs typeface="Arial"/>
              <a:sym typeface="Arial"/>
            </a:endParaRPr>
          </a:p>
          <a:p>
            <a:pPr marL="12700" marR="0" lvl="0" indent="0" algn="l" rtl="0">
              <a:lnSpc>
                <a:spcPct val="100000"/>
              </a:lnSpc>
              <a:spcBef>
                <a:spcPts val="480"/>
              </a:spcBef>
              <a:spcAft>
                <a:spcPts val="0"/>
              </a:spcAft>
              <a:buNone/>
            </a:pPr>
            <a:r>
              <a:rPr lang="en-US" sz="2200">
                <a:solidFill>
                  <a:schemeClr val="dk1"/>
                </a:solidFill>
                <a:latin typeface="Arial"/>
                <a:ea typeface="Arial"/>
                <a:cs typeface="Arial"/>
                <a:sym typeface="Arial"/>
              </a:rPr>
              <a:t>Class - Gammaproteobacteria</a:t>
            </a:r>
            <a:endParaRPr sz="2200">
              <a:solidFill>
                <a:schemeClr val="dk1"/>
              </a:solidFill>
              <a:latin typeface="Arial"/>
              <a:ea typeface="Arial"/>
              <a:cs typeface="Arial"/>
              <a:sym typeface="Arial"/>
            </a:endParaRPr>
          </a:p>
          <a:p>
            <a:pPr marL="12700" marR="238125" lvl="0" indent="0" algn="l" rtl="0">
              <a:lnSpc>
                <a:spcPct val="118800"/>
              </a:lnSpc>
              <a:spcBef>
                <a:spcPts val="55"/>
              </a:spcBef>
              <a:spcAft>
                <a:spcPts val="0"/>
              </a:spcAft>
              <a:buNone/>
            </a:pPr>
            <a:r>
              <a:rPr lang="en-US" sz="2200">
                <a:solidFill>
                  <a:schemeClr val="dk1"/>
                </a:solidFill>
                <a:latin typeface="Arial"/>
                <a:ea typeface="Arial"/>
                <a:cs typeface="Arial"/>
                <a:sym typeface="Arial"/>
              </a:rPr>
              <a:t>Order - Enterobacteriales  Family - Enterobacteriaceae  Genus – Escherichia  Species – coli</a:t>
            </a:r>
            <a:endParaRPr sz="2200">
              <a:solidFill>
                <a:schemeClr val="dk1"/>
              </a:solidFill>
              <a:latin typeface="Arial"/>
              <a:ea typeface="Arial"/>
              <a:cs typeface="Arial"/>
              <a:sym typeface="Arial"/>
            </a:endParaRPr>
          </a:p>
          <a:p>
            <a:pPr marL="12700" marR="0" lvl="0" indent="0" algn="l" rtl="0">
              <a:lnSpc>
                <a:spcPct val="100000"/>
              </a:lnSpc>
              <a:spcBef>
                <a:spcPts val="455"/>
              </a:spcBef>
              <a:spcAft>
                <a:spcPts val="0"/>
              </a:spcAft>
              <a:buNone/>
            </a:pPr>
            <a:r>
              <a:rPr lang="en-US" sz="2200">
                <a:solidFill>
                  <a:schemeClr val="dk1"/>
                </a:solidFill>
                <a:latin typeface="Arial"/>
                <a:ea typeface="Arial"/>
                <a:cs typeface="Arial"/>
                <a:sym typeface="Arial"/>
              </a:rPr>
              <a:t>Strain - 0157:H7</a:t>
            </a:r>
            <a:endParaRPr sz="2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688324" y="571500"/>
            <a:ext cx="3109595" cy="4216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How many microbes!</a:t>
            </a:r>
            <a:endParaRPr/>
          </a:p>
        </p:txBody>
      </p:sp>
      <p:sp>
        <p:nvSpPr>
          <p:cNvPr id="82" name="Google Shape;82;p6"/>
          <p:cNvSpPr txBox="1"/>
          <p:nvPr/>
        </p:nvSpPr>
        <p:spPr>
          <a:xfrm>
            <a:off x="1005824" y="1558035"/>
            <a:ext cx="7111365" cy="3091815"/>
          </a:xfrm>
          <a:prstGeom prst="rect">
            <a:avLst/>
          </a:prstGeom>
          <a:noFill/>
          <a:ln>
            <a:noFill/>
          </a:ln>
        </p:spPr>
        <p:txBody>
          <a:bodyPr spcFirstLastPara="1" wrap="square" lIns="0" tIns="12700" rIns="0" bIns="0" anchor="t" anchorCtr="0">
            <a:spAutoFit/>
          </a:bodyPr>
          <a:lstStyle/>
          <a:p>
            <a:pPr marL="380365" marR="0" lvl="0" indent="-368300" algn="l" rtl="0">
              <a:lnSpc>
                <a:spcPct val="100000"/>
              </a:lnSpc>
              <a:spcBef>
                <a:spcPts val="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40 million microbes in a gram of soil</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Clr>
                <a:srgbClr val="800000"/>
              </a:buClr>
              <a:buSzPts val="3150"/>
              <a:buFont typeface="Arial"/>
              <a:buNone/>
            </a:pPr>
            <a:endParaRPr sz="3150" b="0" i="0" u="none" strike="noStrike" cap="none">
              <a:solidFill>
                <a:schemeClr val="dk1"/>
              </a:solidFill>
              <a:latin typeface="Arial"/>
              <a:ea typeface="Arial"/>
              <a:cs typeface="Arial"/>
              <a:sym typeface="Arial"/>
            </a:endParaRPr>
          </a:p>
          <a:p>
            <a:pPr marL="380365" marR="0" lvl="0" indent="-368300" algn="l" rtl="0">
              <a:lnSpc>
                <a:spcPct val="100000"/>
              </a:lnSpc>
              <a:spcBef>
                <a:spcPts val="5"/>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One million microbes in a ml of fresh water</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25"/>
              </a:spcBef>
              <a:spcAft>
                <a:spcPts val="0"/>
              </a:spcAft>
              <a:buClr>
                <a:srgbClr val="800000"/>
              </a:buClr>
              <a:buSzPts val="3150"/>
              <a:buFont typeface="Arial"/>
              <a:buNone/>
            </a:pPr>
            <a:endParaRPr sz="3150" b="0" i="0" u="none" strike="noStrike" cap="none">
              <a:solidFill>
                <a:schemeClr val="dk1"/>
              </a:solidFill>
              <a:latin typeface="Arial"/>
              <a:ea typeface="Arial"/>
              <a:cs typeface="Arial"/>
              <a:sym typeface="Arial"/>
            </a:endParaRPr>
          </a:p>
          <a:p>
            <a:pPr marL="380365" marR="0" lvl="0" indent="-368300" algn="l" rtl="0">
              <a:lnSpc>
                <a:spcPct val="100000"/>
              </a:lnSpc>
              <a:spcBef>
                <a:spcPts val="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One trillion in a human body</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5"/>
              </a:spcBef>
              <a:spcAft>
                <a:spcPts val="0"/>
              </a:spcAft>
              <a:buNone/>
            </a:pPr>
            <a:endParaRPr sz="3300" b="0" i="0" u="none" strike="noStrike" cap="none">
              <a:solidFill>
                <a:schemeClr val="dk1"/>
              </a:solidFill>
              <a:latin typeface="Arial"/>
              <a:ea typeface="Arial"/>
              <a:cs typeface="Arial"/>
              <a:sym typeface="Arial"/>
            </a:endParaRPr>
          </a:p>
          <a:p>
            <a:pPr marL="3111500" marR="5080" lvl="0" indent="-2684145" algn="l" rtl="0">
              <a:lnSpc>
                <a:spcPct val="117727"/>
              </a:lnSpc>
              <a:spcBef>
                <a:spcPts val="0"/>
              </a:spcBef>
              <a:spcAft>
                <a:spcPts val="0"/>
              </a:spcAft>
              <a:buNone/>
            </a:pPr>
            <a:r>
              <a:rPr lang="en-US" sz="2200" b="0" i="0" u="none" strike="noStrike" cap="none">
                <a:solidFill>
                  <a:schemeClr val="dk1"/>
                </a:solidFill>
                <a:latin typeface="Arial"/>
                <a:ea typeface="Arial"/>
                <a:cs typeface="Arial"/>
                <a:sym typeface="Arial"/>
              </a:rPr>
              <a:t>MICROBES ARE ABUNDANT……AND EXTREMELY  DIVERSE!</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0"/>
          <p:cNvSpPr txBox="1"/>
          <p:nvPr/>
        </p:nvSpPr>
        <p:spPr>
          <a:xfrm>
            <a:off x="688324" y="571500"/>
            <a:ext cx="6774815" cy="1692275"/>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a:solidFill>
                  <a:schemeClr val="dk1"/>
                </a:solidFill>
                <a:latin typeface="Arial"/>
                <a:ea typeface="Arial"/>
                <a:cs typeface="Arial"/>
                <a:sym typeface="Arial"/>
              </a:rPr>
              <a:t>Beta Diversity - UniFrac</a:t>
            </a:r>
            <a:endParaRPr sz="2600">
              <a:solidFill>
                <a:schemeClr val="dk1"/>
              </a:solidFill>
              <a:latin typeface="Arial"/>
              <a:ea typeface="Arial"/>
              <a:cs typeface="Arial"/>
              <a:sym typeface="Arial"/>
            </a:endParaRPr>
          </a:p>
          <a:p>
            <a:pPr marL="0" marR="0" lvl="0" indent="0" algn="l" rtl="0">
              <a:lnSpc>
                <a:spcPct val="100000"/>
              </a:lnSpc>
              <a:spcBef>
                <a:spcPts val="30"/>
              </a:spcBef>
              <a:spcAft>
                <a:spcPts val="0"/>
              </a:spcAft>
              <a:buClr>
                <a:schemeClr val="dk1"/>
              </a:buClr>
              <a:buSzPts val="3950"/>
              <a:buFont typeface="Arial"/>
              <a:buNone/>
            </a:pPr>
            <a:endParaRPr sz="3950">
              <a:solidFill>
                <a:schemeClr val="dk1"/>
              </a:solidFill>
              <a:latin typeface="Arial"/>
              <a:ea typeface="Arial"/>
              <a:cs typeface="Arial"/>
              <a:sym typeface="Arial"/>
            </a:endParaRPr>
          </a:p>
          <a:p>
            <a:pPr marL="697865" marR="5080" lvl="1" indent="-368300" algn="l" rtl="0">
              <a:lnSpc>
                <a:spcPct val="102800"/>
              </a:lnSpc>
              <a:spcBef>
                <a:spcPts val="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Measures how different two samples’ component  sequences are</a:t>
            </a:r>
            <a:endParaRPr sz="2200" b="0" i="0" u="none" strike="noStrike" cap="none">
              <a:solidFill>
                <a:schemeClr val="dk1"/>
              </a:solidFill>
              <a:latin typeface="Arial"/>
              <a:ea typeface="Arial"/>
              <a:cs typeface="Arial"/>
              <a:sym typeface="Arial"/>
            </a:endParaRPr>
          </a:p>
        </p:txBody>
      </p:sp>
      <p:sp>
        <p:nvSpPr>
          <p:cNvPr id="659" name="Google Shape;659;p60"/>
          <p:cNvSpPr txBox="1"/>
          <p:nvPr/>
        </p:nvSpPr>
        <p:spPr>
          <a:xfrm>
            <a:off x="1005824" y="3896055"/>
            <a:ext cx="7109459" cy="690245"/>
          </a:xfrm>
          <a:prstGeom prst="rect">
            <a:avLst/>
          </a:prstGeom>
          <a:noFill/>
          <a:ln>
            <a:noFill/>
          </a:ln>
        </p:spPr>
        <p:txBody>
          <a:bodyPr spcFirstLastPara="1" wrap="square" lIns="0" tIns="28575" rIns="0" bIns="0" anchor="t" anchorCtr="0">
            <a:spAutoFit/>
          </a:bodyPr>
          <a:lstStyle/>
          <a:p>
            <a:pPr marL="380365" marR="5080" lvl="0" indent="-368300" algn="l" rtl="0">
              <a:lnSpc>
                <a:spcPct val="117727"/>
              </a:lnSpc>
              <a:spcBef>
                <a:spcPts val="0"/>
              </a:spcBef>
              <a:spcAft>
                <a:spcPts val="0"/>
              </a:spcAft>
              <a:buClr>
                <a:srgbClr val="800000"/>
              </a:buClr>
              <a:buSzPts val="2200"/>
              <a:buFont typeface="Arial"/>
              <a:buChar char="■"/>
            </a:pPr>
            <a:r>
              <a:rPr lang="en-US" sz="2200">
                <a:solidFill>
                  <a:schemeClr val="dk1"/>
                </a:solidFill>
                <a:latin typeface="Arial"/>
                <a:ea typeface="Arial"/>
                <a:cs typeface="Arial"/>
                <a:sym typeface="Arial"/>
              </a:rPr>
              <a:t>Weighted Unifrac: takes abundance of each sequence  into account</a:t>
            </a:r>
            <a:endParaRPr sz="2200">
              <a:solidFill>
                <a:schemeClr val="dk1"/>
              </a:solidFill>
              <a:latin typeface="Arial"/>
              <a:ea typeface="Arial"/>
              <a:cs typeface="Arial"/>
              <a:sym typeface="Arial"/>
            </a:endParaRPr>
          </a:p>
        </p:txBody>
      </p:sp>
      <p:pic>
        <p:nvPicPr>
          <p:cNvPr id="660" name="Google Shape;660;p60"/>
          <p:cNvPicPr preferRelativeResize="0"/>
          <p:nvPr/>
        </p:nvPicPr>
        <p:blipFill rotWithShape="1">
          <a:blip r:embed="rId3">
            <a:alphaModFix/>
          </a:blip>
          <a:srcRect/>
          <a:stretch/>
        </p:blipFill>
        <p:spPr>
          <a:xfrm>
            <a:off x="3271278" y="1908455"/>
            <a:ext cx="5575604" cy="195538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1"/>
          <p:cNvSpPr txBox="1"/>
          <p:nvPr/>
        </p:nvSpPr>
        <p:spPr>
          <a:xfrm>
            <a:off x="688324" y="571500"/>
            <a:ext cx="7809230" cy="3636645"/>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a:solidFill>
                  <a:schemeClr val="dk1"/>
                </a:solidFill>
                <a:latin typeface="Arial"/>
                <a:ea typeface="Arial"/>
                <a:cs typeface="Arial"/>
                <a:sym typeface="Arial"/>
              </a:rPr>
              <a:t>Results from paper</a:t>
            </a:r>
            <a:endParaRPr sz="2600">
              <a:solidFill>
                <a:schemeClr val="dk1"/>
              </a:solidFill>
              <a:latin typeface="Arial"/>
              <a:ea typeface="Arial"/>
              <a:cs typeface="Arial"/>
              <a:sym typeface="Arial"/>
            </a:endParaRPr>
          </a:p>
          <a:p>
            <a:pPr marL="676275" marR="5080" lvl="1" indent="-368300" algn="l" rtl="0">
              <a:lnSpc>
                <a:spcPct val="101800"/>
              </a:lnSpc>
              <a:spcBef>
                <a:spcPts val="2125"/>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Main phyla: Firmicutes, Bacteroidetes, Proteobacteria,  Actinobacteria, Fusobacteria with differences bw samples</a:t>
            </a:r>
            <a:endParaRPr sz="2200" b="0" i="0" u="none" strike="noStrike" cap="none">
              <a:solidFill>
                <a:schemeClr val="dk1"/>
              </a:solidFill>
              <a:latin typeface="Arial"/>
              <a:ea typeface="Arial"/>
              <a:cs typeface="Arial"/>
              <a:sym typeface="Arial"/>
            </a:endParaRPr>
          </a:p>
          <a:p>
            <a:pPr marL="676275" marR="207009" lvl="1" indent="-368300" algn="l" rtl="0">
              <a:lnSpc>
                <a:spcPct val="101800"/>
              </a:lnSpc>
              <a:spcBef>
                <a:spcPts val="434"/>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Sputum (patient) samples had highest diversity followed  by oropharynx samples followed by nasal</a:t>
            </a:r>
            <a:endParaRPr sz="2200" b="0" i="0" u="none" strike="noStrike" cap="none">
              <a:solidFill>
                <a:schemeClr val="dk1"/>
              </a:solidFill>
              <a:latin typeface="Arial"/>
              <a:ea typeface="Arial"/>
              <a:cs typeface="Arial"/>
              <a:sym typeface="Arial"/>
            </a:endParaRPr>
          </a:p>
          <a:p>
            <a:pPr marL="676275" marR="377190" lvl="1" indent="-368300" algn="l" rtl="0">
              <a:lnSpc>
                <a:spcPct val="119090"/>
              </a:lnSpc>
              <a:spcBef>
                <a:spcPts val="560"/>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Healthy controls (N and O) more diverse than samples  from TB patients</a:t>
            </a:r>
            <a:endParaRPr sz="2200" b="0" i="0" u="none" strike="noStrike" cap="none">
              <a:solidFill>
                <a:schemeClr val="dk1"/>
              </a:solidFill>
              <a:latin typeface="Arial"/>
              <a:ea typeface="Arial"/>
              <a:cs typeface="Arial"/>
              <a:sym typeface="Arial"/>
            </a:endParaRPr>
          </a:p>
          <a:p>
            <a:pPr marL="676275" marR="0" lvl="1" indent="-368935" algn="l" rtl="0">
              <a:lnSpc>
                <a:spcPct val="100000"/>
              </a:lnSpc>
              <a:spcBef>
                <a:spcPts val="459"/>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Between-group comparisons?</a:t>
            </a:r>
            <a:endParaRPr sz="2200" b="0" i="0" u="none" strike="noStrike" cap="none">
              <a:solidFill>
                <a:schemeClr val="dk1"/>
              </a:solidFill>
              <a:latin typeface="Arial"/>
              <a:ea typeface="Arial"/>
              <a:cs typeface="Arial"/>
              <a:sym typeface="Arial"/>
            </a:endParaRPr>
          </a:p>
          <a:p>
            <a:pPr marL="676275" marR="0" lvl="1" indent="-368935" algn="l" rtl="0">
              <a:lnSpc>
                <a:spcPct val="100000"/>
              </a:lnSpc>
              <a:spcBef>
                <a:spcPts val="459"/>
              </a:spcBef>
              <a:spcAft>
                <a:spcPts val="0"/>
              </a:spcAft>
              <a:buClr>
                <a:srgbClr val="800000"/>
              </a:buClr>
              <a:buSzPts val="2200"/>
              <a:buFont typeface="Arial"/>
              <a:buChar char="■"/>
            </a:pPr>
            <a:r>
              <a:rPr lang="en-US" sz="2200" b="0" i="0" u="none" strike="noStrike" cap="none">
                <a:solidFill>
                  <a:schemeClr val="dk1"/>
                </a:solidFill>
                <a:latin typeface="Arial"/>
                <a:ea typeface="Arial"/>
                <a:cs typeface="Arial"/>
                <a:sym typeface="Arial"/>
              </a:rPr>
              <a:t>Phyla differences?</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7"/>
          <p:cNvPicPr preferRelativeResize="0"/>
          <p:nvPr/>
        </p:nvPicPr>
        <p:blipFill rotWithShape="1">
          <a:blip r:embed="rId3">
            <a:alphaModFix/>
          </a:blip>
          <a:srcRect/>
          <a:stretch/>
        </p:blipFill>
        <p:spPr>
          <a:xfrm>
            <a:off x="4000500" y="0"/>
            <a:ext cx="5143500" cy="5143499"/>
          </a:xfrm>
          <a:prstGeom prst="rect">
            <a:avLst/>
          </a:prstGeom>
          <a:noFill/>
          <a:ln>
            <a:noFill/>
          </a:ln>
        </p:spPr>
      </p:pic>
      <p:sp>
        <p:nvSpPr>
          <p:cNvPr id="88" name="Google Shape;88;p7"/>
          <p:cNvSpPr txBox="1"/>
          <p:nvPr/>
        </p:nvSpPr>
        <p:spPr>
          <a:xfrm>
            <a:off x="942339" y="206755"/>
            <a:ext cx="1372235" cy="4408170"/>
          </a:xfrm>
          <a:prstGeom prst="rect">
            <a:avLst/>
          </a:prstGeom>
          <a:noFill/>
          <a:ln>
            <a:noFill/>
          </a:ln>
        </p:spPr>
        <p:txBody>
          <a:bodyPr spcFirstLastPara="1" wrap="square" lIns="0" tIns="13325" rIns="0" bIns="0" anchor="t" anchorCtr="0">
            <a:spAutoFit/>
          </a:bodyPr>
          <a:lstStyle/>
          <a:p>
            <a:pPr marL="12700" marR="5080" lvl="0" indent="0" algn="l" rtl="0">
              <a:lnSpc>
                <a:spcPct val="99800"/>
              </a:lnSpc>
              <a:spcBef>
                <a:spcPts val="0"/>
              </a:spcBef>
              <a:spcAft>
                <a:spcPts val="0"/>
              </a:spcAft>
              <a:buNone/>
            </a:pPr>
            <a:r>
              <a:rPr lang="en-US" sz="3600" b="0" i="0" u="none" strike="noStrike" cap="none">
                <a:solidFill>
                  <a:schemeClr val="dk1"/>
                </a:solidFill>
                <a:latin typeface="Arial"/>
                <a:ea typeface="Arial"/>
                <a:cs typeface="Arial"/>
                <a:sym typeface="Arial"/>
              </a:rPr>
              <a:t>How  many  kinds  of  living  beings  are  there?</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p:nvPr/>
        </p:nvSpPr>
        <p:spPr>
          <a:xfrm>
            <a:off x="688324" y="571500"/>
            <a:ext cx="5264150"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b="0" i="0" u="none" strike="noStrike" cap="none">
                <a:solidFill>
                  <a:schemeClr val="dk1"/>
                </a:solidFill>
                <a:latin typeface="Arial"/>
                <a:ea typeface="Arial"/>
                <a:cs typeface="Arial"/>
                <a:sym typeface="Arial"/>
              </a:rPr>
              <a:t>Aristotle’s Scala naturae – 350 BC</a:t>
            </a:r>
            <a:endParaRPr sz="2600" b="0" i="0" u="none" strike="noStrike" cap="none">
              <a:solidFill>
                <a:schemeClr val="dk1"/>
              </a:solidFill>
              <a:latin typeface="Arial"/>
              <a:ea typeface="Arial"/>
              <a:cs typeface="Arial"/>
              <a:sym typeface="Arial"/>
            </a:endParaRPr>
          </a:p>
        </p:txBody>
      </p:sp>
      <p:pic>
        <p:nvPicPr>
          <p:cNvPr id="94" name="Google Shape;94;p8"/>
          <p:cNvPicPr preferRelativeResize="0"/>
          <p:nvPr/>
        </p:nvPicPr>
        <p:blipFill rotWithShape="1">
          <a:blip r:embed="rId3">
            <a:alphaModFix/>
          </a:blip>
          <a:srcRect/>
          <a:stretch/>
        </p:blipFill>
        <p:spPr>
          <a:xfrm>
            <a:off x="429682" y="1399772"/>
            <a:ext cx="4563588" cy="2928019"/>
          </a:xfrm>
          <a:prstGeom prst="rect">
            <a:avLst/>
          </a:prstGeom>
          <a:noFill/>
          <a:ln>
            <a:noFill/>
          </a:ln>
        </p:spPr>
      </p:pic>
      <p:pic>
        <p:nvPicPr>
          <p:cNvPr id="95" name="Google Shape;95;p8"/>
          <p:cNvPicPr preferRelativeResize="0"/>
          <p:nvPr/>
        </p:nvPicPr>
        <p:blipFill rotWithShape="1">
          <a:blip r:embed="rId4">
            <a:alphaModFix/>
          </a:blip>
          <a:srcRect/>
          <a:stretch/>
        </p:blipFill>
        <p:spPr>
          <a:xfrm>
            <a:off x="5164670" y="1399771"/>
            <a:ext cx="3759196" cy="29280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p:nvPr/>
        </p:nvSpPr>
        <p:spPr>
          <a:xfrm>
            <a:off x="688324" y="571500"/>
            <a:ext cx="2689225" cy="421640"/>
          </a:xfrm>
          <a:prstGeom prst="rect">
            <a:avLst/>
          </a:prstGeom>
          <a:noFill/>
          <a:ln>
            <a:noFill/>
          </a:ln>
        </p:spPr>
        <p:txBody>
          <a:bodyPr spcFirstLastPara="1" wrap="square" lIns="0" tIns="12700" rIns="0" bIns="0" anchor="t" anchorCtr="0">
            <a:spAutoFit/>
          </a:bodyPr>
          <a:lstStyle/>
          <a:p>
            <a:pPr marL="212725" marR="0" lvl="0" indent="-200660" algn="l" rtl="0">
              <a:lnSpc>
                <a:spcPct val="100000"/>
              </a:lnSpc>
              <a:spcBef>
                <a:spcPts val="0"/>
              </a:spcBef>
              <a:spcAft>
                <a:spcPts val="0"/>
              </a:spcAft>
              <a:buClr>
                <a:schemeClr val="dk1"/>
              </a:buClr>
              <a:buSzPts val="2500"/>
              <a:buFont typeface="Arial"/>
              <a:buChar char="●"/>
            </a:pPr>
            <a:r>
              <a:rPr lang="en-US" sz="2600" b="0" i="0" u="none" strike="noStrike" cap="none">
                <a:solidFill>
                  <a:schemeClr val="dk1"/>
                </a:solidFill>
                <a:latin typeface="Arial"/>
                <a:ea typeface="Arial"/>
                <a:cs typeface="Arial"/>
                <a:sym typeface="Arial"/>
              </a:rPr>
              <a:t>2000 years later,</a:t>
            </a:r>
            <a:endParaRPr sz="2600" b="0" i="0" u="none" strike="noStrike" cap="none">
              <a:solidFill>
                <a:schemeClr val="dk1"/>
              </a:solidFill>
              <a:latin typeface="Arial"/>
              <a:ea typeface="Arial"/>
              <a:cs typeface="Arial"/>
              <a:sym typeface="Arial"/>
            </a:endParaRPr>
          </a:p>
        </p:txBody>
      </p:sp>
      <p:pic>
        <p:nvPicPr>
          <p:cNvPr id="101" name="Google Shape;101;p9"/>
          <p:cNvPicPr preferRelativeResize="0"/>
          <p:nvPr/>
        </p:nvPicPr>
        <p:blipFill rotWithShape="1">
          <a:blip r:embed="rId3">
            <a:alphaModFix/>
          </a:blip>
          <a:srcRect/>
          <a:stretch/>
        </p:blipFill>
        <p:spPr>
          <a:xfrm>
            <a:off x="609600" y="1312333"/>
            <a:ext cx="3567479" cy="2870195"/>
          </a:xfrm>
          <a:prstGeom prst="rect">
            <a:avLst/>
          </a:prstGeom>
          <a:noFill/>
          <a:ln>
            <a:noFill/>
          </a:ln>
        </p:spPr>
      </p:pic>
      <p:sp>
        <p:nvSpPr>
          <p:cNvPr id="102" name="Google Shape;102;p9"/>
          <p:cNvSpPr txBox="1"/>
          <p:nvPr/>
        </p:nvSpPr>
        <p:spPr>
          <a:xfrm>
            <a:off x="1264074" y="4287011"/>
            <a:ext cx="1938655"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1840, Edward Hitchcock</a:t>
            </a:r>
            <a:endParaRPr sz="1400" b="0" i="0" u="none" strike="noStrike" cap="none">
              <a:solidFill>
                <a:schemeClr val="dk1"/>
              </a:solidFill>
              <a:latin typeface="Arial"/>
              <a:ea typeface="Arial"/>
              <a:cs typeface="Arial"/>
              <a:sym typeface="Arial"/>
            </a:endParaRPr>
          </a:p>
        </p:txBody>
      </p:sp>
      <p:pic>
        <p:nvPicPr>
          <p:cNvPr id="103" name="Google Shape;103;p9"/>
          <p:cNvPicPr preferRelativeResize="0"/>
          <p:nvPr/>
        </p:nvPicPr>
        <p:blipFill rotWithShape="1">
          <a:blip r:embed="rId4">
            <a:alphaModFix/>
          </a:blip>
          <a:srcRect/>
          <a:stretch/>
        </p:blipFill>
        <p:spPr>
          <a:xfrm>
            <a:off x="4649156" y="858380"/>
            <a:ext cx="2386453" cy="3778106"/>
          </a:xfrm>
          <a:prstGeom prst="rect">
            <a:avLst/>
          </a:prstGeom>
          <a:noFill/>
          <a:ln>
            <a:noFill/>
          </a:ln>
        </p:spPr>
      </p:pic>
      <p:sp>
        <p:nvSpPr>
          <p:cNvPr id="104" name="Google Shape;104;p9"/>
          <p:cNvSpPr txBox="1"/>
          <p:nvPr/>
        </p:nvSpPr>
        <p:spPr>
          <a:xfrm>
            <a:off x="5035875" y="4668011"/>
            <a:ext cx="162306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Ernst Haeckel, 1879</a:t>
            </a: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2544</Words>
  <Application>Microsoft Macintosh PowerPoint</Application>
  <PresentationFormat>On-screen Show (16:9)</PresentationFormat>
  <Paragraphs>419</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Noto Sans Symbols</vt:lpstr>
      <vt:lpstr>Times New Roman</vt:lpstr>
      <vt:lpstr>Office Theme</vt:lpstr>
      <vt:lpstr>PowerPoint Presentation</vt:lpstr>
      <vt:lpstr>Microbes were the first life forms on this planet</vt:lpstr>
      <vt:lpstr>Microbes were the first life forms on this planet</vt:lpstr>
      <vt:lpstr>Microbes enable habitability on Earth by catalyzing  reactions of biogeochemical cycles</vt:lpstr>
      <vt:lpstr>PowerPoint Presentation</vt:lpstr>
      <vt:lpstr>How many microbes!</vt:lpstr>
      <vt:lpstr>PowerPoint Presentation</vt:lpstr>
      <vt:lpstr>PowerPoint Presentation</vt:lpstr>
      <vt:lpstr>PowerPoint Presentation</vt:lpstr>
      <vt:lpstr>Around the same time,</vt:lpstr>
      <vt:lpstr>What happened when we found out about  microbes?</vt:lpstr>
      <vt:lpstr>Roadmap to where we are now with determining  microbial diversity</vt:lpstr>
      <vt:lpstr>PowerPoint Presentation</vt:lpstr>
      <vt:lpstr>PowerPoint Presentation</vt:lpstr>
      <vt:lpstr>Tree of Life</vt:lpstr>
      <vt:lpstr>Tree of Life……..just got weird!</vt:lpstr>
      <vt:lpstr>PowerPoint Presentation</vt:lpstr>
      <vt:lpstr>Grand Prismatic Spring – YNP – 183ºC</vt:lpstr>
      <vt:lpstr>The great “plate count” anomaly</vt:lpstr>
      <vt:lpstr>Total number of genomes at NCBI</vt:lpstr>
      <vt:lpstr>Roadmap to Culture Independent Techniques</vt:lpstr>
      <vt:lpstr>Microbiomes and their significance</vt:lpstr>
      <vt:lpstr>What is a microbiome</vt:lpstr>
      <vt:lpstr>Why Study Microbiomes</vt:lpstr>
      <vt:lpstr>Why is microbiome research new?</vt:lpstr>
      <vt:lpstr>PowerPoint Presentation</vt:lpstr>
      <vt:lpstr>PowerPoint Presentation</vt:lpstr>
      <vt:lpstr>Recovered over 150,000  microbial genomes from ~10,000 metagenomes</vt:lpstr>
      <vt:lpstr>PowerPoint Presentation</vt:lpstr>
      <vt:lpstr>Structural and Functional Approaches to study  microbiomes</vt:lpstr>
      <vt:lpstr>16S rRNA as an evolutionary chronometer</vt:lpstr>
      <vt:lpstr>16S rRNA vs rpoB (RNA polymerase β subunit gene)</vt:lpstr>
      <vt:lpstr>16S rRNA hypervariable regions</vt:lpstr>
      <vt:lpstr>PowerPoint Presentation</vt:lpstr>
      <vt:lpstr>Addressing the ‘fine print’ while generating 16S  rRNA gene amplicon libraries</vt:lpstr>
      <vt:lpstr>Steps Involved</vt:lpstr>
      <vt:lpstr>Samples</vt:lpstr>
      <vt:lpstr>Include Controls</vt:lpstr>
      <vt:lpstr>DNA extraction protocol</vt:lpstr>
      <vt:lpstr>PowerPoint Presentation</vt:lpstr>
      <vt:lpstr>PowerPoint Presentation</vt:lpstr>
      <vt:lpstr>Purification of amplicons</vt:lpstr>
      <vt:lpstr>PowerPoint Presentation</vt:lpstr>
      <vt:lpstr>PowerPoint Presentation</vt:lpstr>
      <vt:lpstr>PowerPoint Presentation</vt:lpstr>
      <vt:lpstr>Overview of generic amplicon workflow</vt:lpstr>
      <vt:lpstr>Data Preprocessing</vt:lpstr>
      <vt:lpstr>Dereplication</vt:lpstr>
      <vt:lpstr>Chimera detection and removal of non-bacterial  sequences</vt:lpstr>
      <vt:lpstr>Clustering</vt:lpstr>
      <vt:lpstr>Create OTU tables</vt:lpstr>
      <vt:lpstr>Bin OTUs into Taxonomy (assign taxonomy)</vt:lpstr>
      <vt:lpstr>Population diversity – alpha diversity</vt:lpstr>
      <vt:lpstr>Beta-diversity</vt:lpstr>
      <vt:lpstr>Measuring Population Diversity – alpha and beta  diversity</vt:lpstr>
      <vt:lpstr>16S rRNA sequencing – benefits and limitations</vt:lpstr>
      <vt:lpstr>FastQC for 16S rRNA dataset</vt:lpstr>
      <vt:lpstr>QIIME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Price</dc:creator>
  <cp:lastModifiedBy>Johnny Sena</cp:lastModifiedBy>
  <cp:revision>7</cp:revision>
  <dcterms:created xsi:type="dcterms:W3CDTF">2021-02-23T16:29:13Z</dcterms:created>
  <dcterms:modified xsi:type="dcterms:W3CDTF">2021-02-23T17:16:42Z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2021-01-26T00:00:00Z</vt:filetime>
  </property>
  <property fmtid="{D5CDD505-2E9C-101B-9397-08002B2CF9AE}" pid="3" name="LastSaved">
    <vt:filetime>2021-02-23T00:00:00Z</vt:filetime>
  </property>
</Properties>
</file>